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Galindo"/>
      <p:regular r:id="rId61"/>
    </p:embeddedFont>
    <p:embeddedFont>
      <p:font typeface="Roboto"/>
      <p:regular r:id="rId62"/>
      <p:bold r:id="rId63"/>
      <p:italic r:id="rId64"/>
      <p:boldItalic r:id="rId65"/>
    </p:embeddedFont>
    <p:embeddedFont>
      <p:font typeface="Montserrat"/>
      <p:regular r:id="rId66"/>
      <p:bold r:id="rId67"/>
      <p:italic r:id="rId68"/>
      <p:boldItalic r:id="rId69"/>
    </p:embeddedFont>
    <p:embeddedFont>
      <p:font typeface="Krub"/>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74" roundtripDataSignature="AMtx7mgjutDxjYJgR9GZJfXlKxi8C8Lz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01A753-B919-46E6-B61D-A0D84F8D196A}">
  <a:tblStyle styleId="{0C01A753-B919-46E6-B61D-A0D84F8D196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Krub-boldItalic.fntdata"/><Relationship Id="rId72" Type="http://schemas.openxmlformats.org/officeDocument/2006/relationships/font" Target="fonts/Krub-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Krub-bold.fntdata"/><Relationship Id="rId70" Type="http://schemas.openxmlformats.org/officeDocument/2006/relationships/font" Target="fonts/Krub-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Galindo-regular.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Montserrat-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Montserrat-italic.fntdata"/><Relationship Id="rId23" Type="http://schemas.openxmlformats.org/officeDocument/2006/relationships/slide" Target="slides/slide17.xml"/><Relationship Id="rId67" Type="http://schemas.openxmlformats.org/officeDocument/2006/relationships/font" Target="fonts/Montserrat-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alyticsindiamag.com/hands-on-guide-to-word-embeddings-using-glove/" TargetMode="External"/><Relationship Id="rId3" Type="http://schemas.openxmlformats.org/officeDocument/2006/relationships/hyperlink" Target="https://nlp.stanford.edu/projects/glov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1" Type="http://schemas.openxmlformats.org/officeDocument/2006/relationships/hyperlink" Target="https://medium.com/huggingface/distilbert-8cf3380435b5" TargetMode="External"/><Relationship Id="rId10" Type="http://schemas.openxmlformats.org/officeDocument/2006/relationships/hyperlink" Target="https://huggingface.co/docs/transformers/model_doc/distilbert" TargetMode="External"/><Relationship Id="rId13" Type="http://schemas.openxmlformats.org/officeDocument/2006/relationships/hyperlink" Target="https://www.techtarget.com/searchenterpriseai/definition/BERT-language-model" TargetMode="External"/><Relationship Id="rId12" Type="http://schemas.openxmlformats.org/officeDocument/2006/relationships/hyperlink" Target="https://colab.research.google.com/drive/1hXIQ77A4TYS4y3UthWF-Ci7V7vVUoxmQ?usp=sharing#scrollTo=T3H0qUZvPOP4" TargetMode="External"/><Relationship Id="rId1" Type="http://schemas.openxmlformats.org/officeDocument/2006/relationships/notesMaster" Target="../notesMasters/notesMaster1.xml"/><Relationship Id="rId2" Type="http://schemas.openxmlformats.org/officeDocument/2006/relationships/hyperlink" Target="https://www.researchgate.net/publication/350087505_A_Sourceful%27_Twist_Emoji_Prediction_Based_on_Sentiment_Hashtags_and_Application_Source" TargetMode="External"/><Relationship Id="rId3" Type="http://schemas.openxmlformats.org/officeDocument/2006/relationships/hyperlink" Target="https://analyticsindiamag.com/hands-on-guide-to-word-embeddings-using-glove/" TargetMode="External"/><Relationship Id="rId4" Type="http://schemas.openxmlformats.org/officeDocument/2006/relationships/hyperlink" Target="https://nlp.stanford.edu/projects/glove/" TargetMode="External"/><Relationship Id="rId9" Type="http://schemas.openxmlformats.org/officeDocument/2006/relationships/hyperlink" Target="https://towardsdatascience.com/distillation-of-bert-like-models-the-theory-32e19a02641f" TargetMode="External"/><Relationship Id="rId15" Type="http://schemas.openxmlformats.org/officeDocument/2006/relationships/hyperlink" Target="https://arxiv.org/abs/2005.10200" TargetMode="External"/><Relationship Id="rId14" Type="http://schemas.openxmlformats.org/officeDocument/2006/relationships/hyperlink" Target="https://www.vinai.io/bertweet-the-first-large-scale-pre-trained-language-model-for-english-tweets/" TargetMode="External"/><Relationship Id="rId17" Type="http://schemas.openxmlformats.org/officeDocument/2006/relationships/hyperlink" Target="https://mljar.com/blog/visualize-decision-tree/" TargetMode="External"/><Relationship Id="rId16" Type="http://schemas.openxmlformats.org/officeDocument/2006/relationships/hyperlink" Target="https://web.stanford.edu/class/archive/cs/cs224n/cs224n.1174/reports/2762064.pdf" TargetMode="External"/><Relationship Id="rId5" Type="http://schemas.openxmlformats.org/officeDocument/2006/relationships/hyperlink" Target="https://towardsdatascience.com/understanding-bert-bidirectional-encoder-representations-from-transformers-45ee6cd51eef" TargetMode="External"/><Relationship Id="rId19" Type="http://schemas.openxmlformats.org/officeDocument/2006/relationships/hyperlink" Target="https://scikit-learn.org/stable/modules/ensemble.html" TargetMode="External"/><Relationship Id="rId6" Type="http://schemas.openxmlformats.org/officeDocument/2006/relationships/hyperlink" Target="https://towardsdatascience.com/confusion-matrix-for-your-multi-class-machine-learning-model-ff9aa3bf7826" TargetMode="External"/><Relationship Id="rId18" Type="http://schemas.openxmlformats.org/officeDocument/2006/relationships/hyperlink" Target="https://towardsdatascience.com/random-forest-hyperparameters-and-how-to-fine-tune-them-17aee785ee0d" TargetMode="External"/><Relationship Id="rId7" Type="http://schemas.openxmlformats.org/officeDocument/2006/relationships/hyperlink" Target="https://towardsdatascience.com/deconstructing-bert-part-2-visualizing-the-inner-workings-of-attention-60a16d86b5c1" TargetMode="External"/><Relationship Id="rId8" Type="http://schemas.openxmlformats.org/officeDocument/2006/relationships/hyperlink" Target="https://towardsdatascience.com/bert-explained-state-of-the-art-language-model-for-nlp-f8b21a9b6270" TargetMode="External"/></Relationships>
</file>

<file path=ppt/notesSlides/_rels/notesSlide53.xml.rels><?xml version="1.0" encoding="UTF-8" standalone="yes"?><Relationships xmlns="http://schemas.openxmlformats.org/package/2006/relationships"><Relationship Id="rId11" Type="http://schemas.openxmlformats.org/officeDocument/2006/relationships/hyperlink" Target="https://medium.com/huggingface/distilbert-8cf3380435b5" TargetMode="External"/><Relationship Id="rId10" Type="http://schemas.openxmlformats.org/officeDocument/2006/relationships/hyperlink" Target="https://huggingface.co/docs/transformers/model_doc/distilbert" TargetMode="External"/><Relationship Id="rId13" Type="http://schemas.openxmlformats.org/officeDocument/2006/relationships/hyperlink" Target="https://www.techtarget.com/searchenterpriseai/definition/BERT-language-model" TargetMode="External"/><Relationship Id="rId12" Type="http://schemas.openxmlformats.org/officeDocument/2006/relationships/hyperlink" Target="https://colab.research.google.com/drive/1hXIQ77A4TYS4y3UthWF-Ci7V7vVUoxmQ?usp=sharing#scrollTo=T3H0qUZvPOP4" TargetMode="External"/><Relationship Id="rId1" Type="http://schemas.openxmlformats.org/officeDocument/2006/relationships/notesMaster" Target="../notesMasters/notesMaster1.xml"/><Relationship Id="rId2" Type="http://schemas.openxmlformats.org/officeDocument/2006/relationships/hyperlink" Target="https://www.researchgate.net/publication/350087505_A_Sourceful%27_Twist_Emoji_Prediction_Based_on_Sentiment_Hashtags_and_Application_Source" TargetMode="External"/><Relationship Id="rId3" Type="http://schemas.openxmlformats.org/officeDocument/2006/relationships/hyperlink" Target="https://analyticsindiamag.com/hands-on-guide-to-word-embeddings-using-glove/" TargetMode="External"/><Relationship Id="rId4" Type="http://schemas.openxmlformats.org/officeDocument/2006/relationships/hyperlink" Target="https://nlp.stanford.edu/projects/glove/" TargetMode="External"/><Relationship Id="rId9" Type="http://schemas.openxmlformats.org/officeDocument/2006/relationships/hyperlink" Target="https://towardsdatascience.com/distillation-of-bert-like-models-the-theory-32e19a02641f" TargetMode="External"/><Relationship Id="rId15" Type="http://schemas.openxmlformats.org/officeDocument/2006/relationships/hyperlink" Target="https://arxiv.org/abs/2005.10200" TargetMode="External"/><Relationship Id="rId14" Type="http://schemas.openxmlformats.org/officeDocument/2006/relationships/hyperlink" Target="https://www.vinai.io/bertweet-the-first-large-scale-pre-trained-language-model-for-english-tweets/" TargetMode="External"/><Relationship Id="rId17" Type="http://schemas.openxmlformats.org/officeDocument/2006/relationships/hyperlink" Target="https://mljar.com/blog/visualize-decision-tree/" TargetMode="External"/><Relationship Id="rId16" Type="http://schemas.openxmlformats.org/officeDocument/2006/relationships/hyperlink" Target="https://web.stanford.edu/class/archive/cs/cs224n/cs224n.1174/reports/2762064.pdf" TargetMode="External"/><Relationship Id="rId5" Type="http://schemas.openxmlformats.org/officeDocument/2006/relationships/hyperlink" Target="https://towardsdatascience.com/understanding-bert-bidirectional-encoder-representations-from-transformers-45ee6cd51eef" TargetMode="External"/><Relationship Id="rId19" Type="http://schemas.openxmlformats.org/officeDocument/2006/relationships/hyperlink" Target="https://scikit-learn.org/stable/modules/ensemble.html" TargetMode="External"/><Relationship Id="rId6" Type="http://schemas.openxmlformats.org/officeDocument/2006/relationships/hyperlink" Target="https://towardsdatascience.com/confusion-matrix-for-your-multi-class-machine-learning-model-ff9aa3bf7826" TargetMode="External"/><Relationship Id="rId18" Type="http://schemas.openxmlformats.org/officeDocument/2006/relationships/hyperlink" Target="https://towardsdatascience.com/random-forest-hyperparameters-and-how-to-fine-tune-them-17aee785ee0d" TargetMode="External"/><Relationship Id="rId7" Type="http://schemas.openxmlformats.org/officeDocument/2006/relationships/hyperlink" Target="https://towardsdatascience.com/deconstructing-bert-part-2-visualizing-the-inner-workings-of-attention-60a16d86b5c1" TargetMode="External"/><Relationship Id="rId8" Type="http://schemas.openxmlformats.org/officeDocument/2006/relationships/hyperlink" Target="https://towardsdatascience.com/bert-explained-state-of-the-art-language-model-for-nlp-f8b21a9b6270"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there and welcome to our project Twemoji. In this project, we used machine learning to predict emojis based on the text in Tweets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9" name="Google Shape;97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about the imbalance in the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(For this project, we are doing text classification that requires features to be learnt from the words and word embeddings can help with that and we can then map it to an 7emoji here. </a:t>
            </a:r>
            <a:r>
              <a:rPr lang="en"/>
              <a:t>T</a:t>
            </a:r>
            <a:r>
              <a:rPr lang="en">
                <a:solidFill>
                  <a:schemeClr val="dk1"/>
                </a:solidFill>
              </a:rPr>
              <a:t>he idea behind is that the embeddings represent each word as a real-valued vector, and similar words will have similar representation or are closer in a vector space</a:t>
            </a:r>
            <a:r>
              <a:rPr lang="en"/>
              <a:t>. </a:t>
            </a:r>
            <a:r>
              <a:rPr lang="en">
                <a:solidFill>
                  <a:schemeClr val="dk1"/>
                </a:solidFill>
              </a:rPr>
              <a:t>So by this, the models can learn the meaningful relationships between words.).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experimenting with what kind of embeddings to use, we had 4 different types of them explored. The most simple types are the bag-of-words and n-grams as taught in the lecture. </a:t>
            </a:r>
            <a:r>
              <a:rPr lang="en">
                <a:solidFill>
                  <a:schemeClr val="dk1"/>
                </a:solidFill>
              </a:rPr>
              <a:t>However, Bag of words does not consider order or grammatical structure of a word and n-grams does not strongly capture the context of words,</a:t>
            </a:r>
            <a:r>
              <a:rPr lang="en"/>
              <a:t> </a:t>
            </a:r>
            <a:r>
              <a:rPr lang="en">
                <a:solidFill>
                  <a:schemeClr val="dk1"/>
                </a:solidFill>
              </a:rPr>
              <a:t>so they were not the most appropriate for the sparse tweet data we had.)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t>is similar to N-grams and BoW in that it uses a statistical measure of how frequent words are in a sentence, determines its significance for the label by its frequency in the overall document. It does not consider co-occurrence or semantics. And this is where GloVe enters. It considers the occurrences and co-occurrences of words and projects them into a matrix that would help the model learn semantic similarity.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.It creates a one-hot vector that describes the occurrence of of words in a corpus, but it does not consider order or structure of words so it was not the most appropriate for our task. N-grams counters the limitations of BoW. The n-grams embedding represents a sub-sequence of n-words and then produces probabilities of a word occurring after another. However, it does not strongly capture the context of words that are much more far apart and for our tweets especially since they are sparse data.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i="1" lang="en" sz="1150">
                <a:solidFill>
                  <a:srgbClr val="282829"/>
                </a:solidFill>
                <a:latin typeface="Roboto"/>
                <a:ea typeface="Roboto"/>
                <a:cs typeface="Roboto"/>
                <a:sym typeface="Roboto"/>
              </a:rPr>
              <a:t>combines all the different senses of the word into one vector</a:t>
            </a:r>
            <a:endParaRPr/>
          </a:p>
          <a:p>
            <a:pPr indent="0" lvl="0" marL="0" rtl="0" algn="l">
              <a:lnSpc>
                <a:spcPct val="100000"/>
              </a:lnSpc>
              <a:spcBef>
                <a:spcPts val="0"/>
              </a:spcBef>
              <a:spcAft>
                <a:spcPts val="0"/>
              </a:spcAft>
              <a:buSzPts val="1100"/>
              <a:buNone/>
            </a:pPr>
            <a:r>
              <a:rPr lang="en"/>
              <a:t>TFIDF - focuses more on how important a word is to a document. </a:t>
            </a:r>
            <a:r>
              <a:rPr lang="en" sz="1050">
                <a:solidFill>
                  <a:schemeClr val="dk1"/>
                </a:solidFill>
              </a:rPr>
              <a:t>Counts how many times does a word occur in each message (Known as term frequency) and Weigh the counts, so that frequent tokens get lower weight (inverse document frequency)</a:t>
            </a:r>
            <a:endParaRPr sz="1050">
              <a:solidFill>
                <a:schemeClr val="dk1"/>
              </a:solidFill>
            </a:endParaRPr>
          </a:p>
          <a:p>
            <a:pPr indent="0" lvl="0" marL="0" rtl="0" algn="l">
              <a:lnSpc>
                <a:spcPct val="100000"/>
              </a:lnSpc>
              <a:spcBef>
                <a:spcPts val="0"/>
              </a:spcBef>
              <a:spcAft>
                <a:spcPts val="0"/>
              </a:spcAft>
              <a:buSzPts val="1100"/>
              <a:buNone/>
            </a:pPr>
            <a:r>
              <a:t/>
            </a:r>
            <a:endParaRPr/>
          </a:p>
          <a:p>
            <a:pPr indent="0" lvl="0" marL="0" marR="279400" rtl="0" algn="l">
              <a:lnSpc>
                <a:spcPct val="115000"/>
              </a:lnSpc>
              <a:spcBef>
                <a:spcPts val="0"/>
              </a:spcBef>
              <a:spcAft>
                <a:spcPts val="0"/>
              </a:spcAft>
              <a:buSzPts val="1100"/>
              <a:buNone/>
            </a:pPr>
            <a:r>
              <a:rPr lang="en" sz="1150">
                <a:solidFill>
                  <a:srgbClr val="282829"/>
                </a:solidFill>
                <a:highlight>
                  <a:srgbClr val="FFFFFF"/>
                </a:highlight>
                <a:latin typeface="Roboto"/>
                <a:ea typeface="Roboto"/>
                <a:cs typeface="Roboto"/>
                <a:sym typeface="Roboto"/>
              </a:rPr>
              <a:t>ELMo and BERT can generate different word embeddings for a word that captures the context of a word - that is its position in a sentence</a:t>
            </a:r>
            <a:endParaRPr sz="1150">
              <a:solidFill>
                <a:srgbClr val="282829"/>
              </a:solidFill>
              <a:highlight>
                <a:srgbClr val="FFFFFF"/>
              </a:highlight>
              <a:latin typeface="Roboto"/>
              <a:ea typeface="Roboto"/>
              <a:cs typeface="Roboto"/>
              <a:sym typeface="Roboto"/>
            </a:endParaRPr>
          </a:p>
          <a:p>
            <a:pPr indent="0" lvl="0" marL="0" marR="279400" rtl="0" algn="l">
              <a:lnSpc>
                <a:spcPct val="115000"/>
              </a:lnSpc>
              <a:spcBef>
                <a:spcPts val="2200"/>
              </a:spcBef>
              <a:spcAft>
                <a:spcPts val="2200"/>
              </a:spcAft>
              <a:buSzPts val="1100"/>
              <a:buNone/>
            </a:pPr>
            <a:r>
              <a:rPr lang="en" sz="1150">
                <a:solidFill>
                  <a:srgbClr val="282829"/>
                </a:solidFill>
                <a:highlight>
                  <a:srgbClr val="FFFFFF"/>
                </a:highlight>
                <a:latin typeface="Roboto"/>
                <a:ea typeface="Roboto"/>
                <a:cs typeface="Roboto"/>
                <a:sym typeface="Roboto"/>
              </a:rPr>
              <a:t>Glove preferred coz it is a task that can benefit from the semantic similarity captured by word embeddings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(So we ended up choosing TF-IDF and GloVe to compare our models against since the embeddings are different in terms of how they make sense words. We can examine whether context means a lot for the emoji to be predicted right, or if the model can make do with understanding the importance of a particular word. GloVe has also been used and reference in many of the emoji-prediction work done previously and has produced good results.)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t>Explain why you didn’t use BoW or Bag of ngrams.</a:t>
            </a:r>
            <a:endParaRPr/>
          </a:p>
          <a:p>
            <a:pPr indent="0" lvl="0" marL="0" rtl="0" algn="l">
              <a:lnSpc>
                <a:spcPct val="100000"/>
              </a:lnSpc>
              <a:spcBef>
                <a:spcPts val="0"/>
              </a:spcBef>
              <a:spcAft>
                <a:spcPts val="0"/>
              </a:spcAft>
              <a:buSzPts val="1100"/>
              <a:buNone/>
            </a:pPr>
            <a:r>
              <a:rPr lang="en">
                <a:solidFill>
                  <a:schemeClr val="dk1"/>
                </a:solidFill>
              </a:rPr>
              <a:t>Bag of Words just creates a set of vectors containing the count of word occurrences in the document (reviews), while the TF-IDF model contains information on the more important words and the less important ones as well→ hence tf-idf is better </a:t>
            </a:r>
            <a:endParaRPr/>
          </a:p>
          <a:p>
            <a:pPr indent="0" lvl="0" marL="0" rtl="0" algn="l">
              <a:lnSpc>
                <a:spcPct val="100000"/>
              </a:lnSpc>
              <a:spcBef>
                <a:spcPts val="0"/>
              </a:spcBef>
              <a:spcAft>
                <a:spcPts val="0"/>
              </a:spcAft>
              <a:buSzPts val="1100"/>
              <a:buNone/>
            </a:pPr>
            <a:r>
              <a:rPr lang="en"/>
              <a:t>Can mention how Glove was the most common embedding used in text classification and produced good results. Reference the articles, research papers used. Same with TFIDF.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Can mention that you wanted to examine how different embeddings affect model performance in predicting the emojis.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(So let me elaborate on the embeddings. TFIDF computes the frequency of a word in sentence and also in relation to the entire document. The measure is as specified here in this formula. So common words have a lower close while the unique words have higher score which means they are more relevant to the document. </a:t>
            </a:r>
            <a:r>
              <a:rPr lang="en">
                <a:solidFill>
                  <a:schemeClr val="dk1"/>
                </a:solidFill>
              </a:rPr>
              <a:t>Through this, we can detect how important a word is to a document in a corpus and can be used to predict emojis w.r.t to the entire tweet.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t>For example, </a:t>
            </a:r>
            <a:r>
              <a:rPr lang="en" sz="1350">
                <a:solidFill>
                  <a:srgbClr val="2B3E51"/>
                </a:solidFill>
              </a:rPr>
              <a:t>if the word is very common and appears in many documents, this measure will approach 0. Or else, it will approach 1. higher the score is, the more relevant that word is in that particular document. </a:t>
            </a:r>
            <a:endParaRPr/>
          </a:p>
          <a:p>
            <a:pPr indent="0" lvl="0" marL="0" rtl="0" algn="l">
              <a:lnSpc>
                <a:spcPct val="100000"/>
              </a:lnSpc>
              <a:spcBef>
                <a:spcPts val="0"/>
              </a:spcBef>
              <a:spcAft>
                <a:spcPts val="0"/>
              </a:spcAft>
              <a:buClr>
                <a:schemeClr val="dk1"/>
              </a:buClr>
              <a:buSzPts val="1100"/>
              <a:buFont typeface="Arial"/>
              <a:buNone/>
            </a:pPr>
            <a:r>
              <a:rPr lang="en"/>
              <a:t>y evaluating TF-IDF or a number of “the words used in a sentence vs words used in overall document”, we understand -</a:t>
            </a:r>
            <a:endParaRPr/>
          </a:p>
          <a:p>
            <a:pPr indent="0" lvl="0" marL="0" rtl="0" algn="l">
              <a:lnSpc>
                <a:spcPct val="100000"/>
              </a:lnSpc>
              <a:spcBef>
                <a:spcPts val="0"/>
              </a:spcBef>
              <a:spcAft>
                <a:spcPts val="0"/>
              </a:spcAft>
              <a:buClr>
                <a:schemeClr val="dk1"/>
              </a:buClr>
              <a:buSzPts val="1100"/>
              <a:buFont typeface="Arial"/>
              <a:buNone/>
            </a:pPr>
            <a:r>
              <a:rPr lang="en"/>
              <a:t>1)how useful a word is to a sentence (which helps us understand the importance of a word in a sentence).</a:t>
            </a:r>
            <a:endParaRPr/>
          </a:p>
          <a:p>
            <a:pPr indent="0" lvl="0" marL="0" rtl="0" algn="l">
              <a:lnSpc>
                <a:spcPct val="100000"/>
              </a:lnSpc>
              <a:spcBef>
                <a:spcPts val="0"/>
              </a:spcBef>
              <a:spcAft>
                <a:spcPts val="0"/>
              </a:spcAft>
              <a:buSzPts val="1100"/>
              <a:buNone/>
            </a:pPr>
            <a:r>
              <a:rPr lang="en"/>
              <a:t>2)how useful a word is to a document (which helps us understand the important words with more frequencies in a document).</a:t>
            </a:r>
            <a:endParaRPr/>
          </a:p>
          <a:p>
            <a:pPr indent="0" lvl="0" marL="0" rtl="0" algn="l">
              <a:lnSpc>
                <a:spcPct val="100000"/>
              </a:lnSpc>
              <a:spcBef>
                <a:spcPts val="0"/>
              </a:spcBef>
              <a:spcAft>
                <a:spcPts val="0"/>
              </a:spcAft>
              <a:buClr>
                <a:schemeClr val="dk1"/>
              </a:buClr>
              <a:buSzPts val="1100"/>
              <a:buFont typeface="Arial"/>
              <a:buNone/>
            </a:pPr>
            <a:r>
              <a:rPr lang="en"/>
              <a:t>TF_IDF instead of only counting the occurence of a word in a single document it also does so in relation to the entire corpus. This allows us to detect how important a word is to a document in a corpus→ hence better at predicting emojis wrt to the entire tweet.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350">
                <a:solidFill>
                  <a:srgbClr val="2B3E51"/>
                </a:solidFill>
              </a:rPr>
              <a:t>o, if the word is very common and appears in many documents, this number will approach 0. Otherwise, it will approach 1.</a:t>
            </a:r>
            <a:endParaRPr sz="1350">
              <a:solidFill>
                <a:srgbClr val="2B3E51"/>
              </a:solidFill>
            </a:endParaRPr>
          </a:p>
          <a:p>
            <a:pPr indent="0" lvl="0" marL="0" rtl="0" algn="l">
              <a:lnSpc>
                <a:spcPct val="100000"/>
              </a:lnSpc>
              <a:spcBef>
                <a:spcPts val="0"/>
              </a:spcBef>
              <a:spcAft>
                <a:spcPts val="0"/>
              </a:spcAft>
              <a:buSzPts val="1100"/>
              <a:buNone/>
            </a:pPr>
            <a:r>
              <a:rPr lang="en" sz="1350">
                <a:solidFill>
                  <a:srgbClr val="2B3E51"/>
                </a:solidFill>
              </a:rPr>
              <a:t>igher the score, the more relevant that word is in that particular document.</a:t>
            </a:r>
            <a:endParaRPr sz="1350">
              <a:solidFill>
                <a:srgbClr val="2B3E51"/>
              </a:solidFill>
            </a:endParaRPr>
          </a:p>
          <a:p>
            <a:pPr indent="0" lvl="0" marL="0" rtl="0" algn="l">
              <a:lnSpc>
                <a:spcPct val="100000"/>
              </a:lnSpc>
              <a:spcBef>
                <a:spcPts val="0"/>
              </a:spcBef>
              <a:spcAft>
                <a:spcPts val="0"/>
              </a:spcAft>
              <a:buSzPts val="1100"/>
              <a:buNone/>
            </a:pPr>
            <a:r>
              <a:t/>
            </a:r>
            <a:endParaRPr sz="1350">
              <a:solidFill>
                <a:srgbClr val="2B3E51"/>
              </a:solidFill>
            </a:endParaRPr>
          </a:p>
          <a:p>
            <a:pPr indent="0" lvl="0" marL="0" rtl="0" algn="l">
              <a:lnSpc>
                <a:spcPct val="100000"/>
              </a:lnSpc>
              <a:spcBef>
                <a:spcPts val="0"/>
              </a:spcBef>
              <a:spcAft>
                <a:spcPts val="0"/>
              </a:spcAft>
              <a:buSzPts val="1100"/>
              <a:buNone/>
            </a:pPr>
            <a:r>
              <a:rPr lang="en" sz="1350">
                <a:solidFill>
                  <a:srgbClr val="2B3E51"/>
                </a:solidFill>
              </a:rPr>
              <a:t>documents with similar, relevant words will have similar vectors,</a:t>
            </a:r>
            <a:endParaRPr sz="1350">
              <a:solidFill>
                <a:srgbClr val="2B3E5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disadvantage of TF_IDF is that it can produce a sparse matrix. Due to the curse of dimensionality, having too many input variables tend to lead to overfitting and slower model training. SVD is a kind of dimension reduction technique that factorizes the sparse matrix by TFIDF. It produces a matrix of lower rank that approximates the original matrix by taking only the k largest singular values. For the TFIDF embedding in our projected, we used a k value of 300.</a:t>
            </a:r>
            <a:endParaRPr sz="1400">
              <a:solidFill>
                <a:srgbClr val="0D0D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rPr lang="en"/>
              <a:t> </a:t>
            </a:r>
            <a:endParaRPr/>
          </a:p>
          <a:p>
            <a:pPr indent="0" lvl="0" marL="0" rtl="0" algn="l">
              <a:lnSpc>
                <a:spcPct val="115000"/>
              </a:lnSpc>
              <a:spcBef>
                <a:spcPts val="120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Verma, Y. (2021, December 7). </a:t>
            </a:r>
            <a:r>
              <a:rPr i="1" lang="en" sz="800">
                <a:solidFill>
                  <a:schemeClr val="dk1"/>
                </a:solidFill>
                <a:latin typeface="Montserrat"/>
                <a:ea typeface="Montserrat"/>
                <a:cs typeface="Montserrat"/>
                <a:sym typeface="Montserrat"/>
              </a:rPr>
              <a:t>Beginners Guide to truncated SVD for dimensionality reduction</a:t>
            </a:r>
            <a:r>
              <a:rPr lang="en" sz="800">
                <a:solidFill>
                  <a:schemeClr val="dk1"/>
                </a:solidFill>
                <a:latin typeface="Montserrat"/>
                <a:ea typeface="Montserrat"/>
                <a:cs typeface="Montserrat"/>
                <a:sym typeface="Montserrat"/>
              </a:rPr>
              <a:t>. Analytics India Magazine. Retrieved November 19, 2022, from https://analyticsindiamag.com/beginners-guide-to-truncated-svd-for-dimensionality-reduction/ </a:t>
            </a:r>
            <a:endParaRPr sz="800">
              <a:solidFill>
                <a:schemeClr val="dk1"/>
              </a:solidFill>
              <a:latin typeface="Montserrat"/>
              <a:ea typeface="Montserrat"/>
              <a:cs typeface="Montserrat"/>
              <a:sym typeface="Montserrat"/>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https://analyticsindiamag.com/hands-on-guide-to-word-embeddings-using-glove/</a:t>
            </a:r>
            <a:endParaRPr/>
          </a:p>
          <a:p>
            <a:pPr indent="0" lvl="0" marL="0" rtl="0" algn="l">
              <a:lnSpc>
                <a:spcPct val="100000"/>
              </a:lnSpc>
              <a:spcBef>
                <a:spcPts val="0"/>
              </a:spcBef>
              <a:spcAft>
                <a:spcPts val="0"/>
              </a:spcAft>
              <a:buSzPts val="1100"/>
              <a:buNone/>
            </a:pPr>
            <a:r>
              <a:rPr lang="en" u="sng">
                <a:solidFill>
                  <a:schemeClr val="hlink"/>
                </a:solidFill>
                <a:hlinkClick r:id="rId3"/>
              </a:rPr>
              <a:t>https://nlp.stanford.edu/projects/glove/</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elaborate on the Glove embeddings, its similar to Word2vec in the fact that each word is represented as a vector but glove takes the global context, which in our case is the entire tweet list. Glove computes the probabilities with which a word might co-occur with another throughout the entire tweet list and projects it onto co-occurrence matrix like this. Through this, it helps in solving our problem statement of a context-specific prediction of emoji.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 for our project, we used the pre-trained models released by Stanford. Among the 4 pre-trained models, we used the one trained on the Twitter corpus, that contains 21 billion tokens of 100 dimension.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Now that the embedding layer is elaborated, I will pass over my time to Benedict who will describe the different machine learning models we experimented with.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I’ll first be introducing our dataset, and then we’ll discuss the pre-preprocessing, word embeddings, the models built, their evaluation as well as our final reflections.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Vaish- Bi-LSTM</a:t>
            </a:r>
            <a:endParaRPr/>
          </a:p>
          <a:p>
            <a:pPr indent="0" lvl="0" marL="0" rtl="0" algn="l">
              <a:lnSpc>
                <a:spcPct val="115000"/>
              </a:lnSpc>
              <a:spcBef>
                <a:spcPts val="1200"/>
              </a:spcBef>
              <a:spcAft>
                <a:spcPts val="0"/>
              </a:spcAft>
              <a:buClr>
                <a:schemeClr val="dk1"/>
              </a:buClr>
              <a:buSzPts val="1100"/>
              <a:buFont typeface="Arial"/>
              <a:buNone/>
            </a:pPr>
            <a:r>
              <a:rPr lang="en"/>
              <a:t>CJ- SVM + documentation</a:t>
            </a:r>
            <a:endParaRPr/>
          </a:p>
          <a:p>
            <a:pPr indent="0" lvl="0" marL="0" rtl="0" algn="l">
              <a:lnSpc>
                <a:spcPct val="115000"/>
              </a:lnSpc>
              <a:spcBef>
                <a:spcPts val="1200"/>
              </a:spcBef>
              <a:spcAft>
                <a:spcPts val="0"/>
              </a:spcAft>
              <a:buClr>
                <a:schemeClr val="dk1"/>
              </a:buClr>
              <a:buSzPts val="1100"/>
              <a:buFont typeface="Arial"/>
              <a:buNone/>
            </a:pPr>
            <a:r>
              <a:rPr lang="en"/>
              <a:t>Anvi - Distil Bert</a:t>
            </a:r>
            <a:endParaRPr/>
          </a:p>
          <a:p>
            <a:pPr indent="0" lvl="0" marL="0" rtl="0" algn="l">
              <a:lnSpc>
                <a:spcPct val="115000"/>
              </a:lnSpc>
              <a:spcBef>
                <a:spcPts val="1200"/>
              </a:spcBef>
              <a:spcAft>
                <a:spcPts val="0"/>
              </a:spcAft>
              <a:buClr>
                <a:schemeClr val="dk1"/>
              </a:buClr>
              <a:buSzPts val="1100"/>
              <a:buFont typeface="Arial"/>
              <a:buNone/>
            </a:pPr>
            <a:r>
              <a:rPr lang="en"/>
              <a:t>Benedict- Logistic regression + documentation</a:t>
            </a:r>
            <a:endParaRPr/>
          </a:p>
          <a:p>
            <a:pPr indent="0" lvl="0" marL="0" rtl="0" algn="l">
              <a:lnSpc>
                <a:spcPct val="115000"/>
              </a:lnSpc>
              <a:spcBef>
                <a:spcPts val="1200"/>
              </a:spcBef>
              <a:spcAft>
                <a:spcPts val="0"/>
              </a:spcAft>
              <a:buClr>
                <a:schemeClr val="dk1"/>
              </a:buClr>
              <a:buSzPts val="1100"/>
              <a:buFont typeface="Arial"/>
              <a:buNone/>
            </a:pPr>
            <a:r>
              <a:rPr lang="en"/>
              <a:t>Charisma - Random Forest</a:t>
            </a:r>
            <a:endParaRPr/>
          </a:p>
          <a:p>
            <a:pPr indent="0" lvl="0" marL="0" rtl="0" algn="l">
              <a:lnSpc>
                <a:spcPct val="115000"/>
              </a:lnSpc>
              <a:spcBef>
                <a:spcPts val="1200"/>
              </a:spcBef>
              <a:spcAft>
                <a:spcPts val="0"/>
              </a:spcAft>
              <a:buClr>
                <a:schemeClr val="dk1"/>
              </a:buClr>
              <a:buSzPts val="1100"/>
              <a:buFont typeface="Arial"/>
              <a:buNone/>
            </a:pPr>
            <a:r>
              <a:rPr lang="en"/>
              <a:t>Andrew- CNN</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9" name="Google Shape;12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Can mention:</a:t>
            </a:r>
            <a:endParaRPr>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Realized the NNs were taking extremely long to run (2hrs for 1 epoch) and SVM timed out. </a:t>
            </a:r>
            <a:endParaRPr>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So we decreased the number of emojis to 10 instead of 20 and used those emojis that are more frequently used and are distinct.</a:t>
            </a:r>
            <a:endParaRPr sz="1400">
              <a:solidFill>
                <a:srgbClr val="0D0D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TF-IDF produced lesser accuracy compared to Glove. 38% : 44%</a:t>
            </a:r>
            <a:endParaRPr/>
          </a:p>
          <a:p>
            <a:pPr indent="0" lvl="0" marL="0" rtl="0" algn="l">
              <a:lnSpc>
                <a:spcPct val="100000"/>
              </a:lnSpc>
              <a:spcBef>
                <a:spcPts val="0"/>
              </a:spcBef>
              <a:spcAft>
                <a:spcPts val="0"/>
              </a:spcAft>
              <a:buSzPts val="1100"/>
              <a:buNone/>
            </a:pPr>
            <a:r>
              <a:rPr lang="en"/>
              <a:t>Do an analysis of the confusion matrices. What you infer from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Can mention:</a:t>
            </a:r>
            <a:endParaRPr>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Realized the NNs were taking extremely long to run (2hrs for 1 epoch) and SVM timed out. </a:t>
            </a:r>
            <a:endParaRPr>
              <a:solidFill>
                <a:schemeClr val="dk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So we decreased the number of emojis to 10 instead of 20 and used those emojis that are more frequently used and are distinct.</a:t>
            </a:r>
            <a:endParaRPr sz="1400">
              <a:solidFill>
                <a:srgbClr val="0D0D0F"/>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TF-IDF produced lesser accuracy compared to Glove. 38% : 44%</a:t>
            </a:r>
            <a:endParaRPr/>
          </a:p>
          <a:p>
            <a:pPr indent="0" lvl="0" marL="0" rtl="0" algn="l">
              <a:lnSpc>
                <a:spcPct val="100000"/>
              </a:lnSpc>
              <a:spcBef>
                <a:spcPts val="0"/>
              </a:spcBef>
              <a:spcAft>
                <a:spcPts val="0"/>
              </a:spcAft>
              <a:buSzPts val="1100"/>
              <a:buNone/>
            </a:pPr>
            <a:r>
              <a:rPr lang="en"/>
              <a:t>Do an analysis of the confusion matrices. What you infer from them.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1" name="Google Shape;133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Based on multiple research papers and articles on text classification, BiLSTM had been found to give good performance for sentiment analysis and counters the vanishing gradient problem that traditional RNNs face. So we considered it and used the 2 different word embeddings on it. The first layer is embedding layer, where the embedding layer will represent each word as a matrix. The embedding layer is loaded from a Pre-trained GLoVe model and the weight is fixed during training. This is followed by 2 bidirectional layers, and a dense layer and a softmax layer that produces a probability distribution of the predicted emoji for the sentence.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By reducing our emojis to 5, we created a more balanced distribution of the dataset with the top 5 balanced classes with sufficient data, the test accuracy improved up from 25% on both embeddings.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thought it would be helpful to use extracted features (num of words etc) along with an embedding layer to improve performance but it produced much lesser accuracy - of only 27%. This indicated that for our dataset, specifically the tweets, the features we extracted were not really related to our target output and revealed little information on their sentiments. So we went forward with using just the embeddings and we found that TFIDF produced 38% accuracy while GLOVE produced 44%. </a:t>
            </a:r>
            <a:endParaRPr sz="1150">
              <a:solidFill>
                <a:srgbClr val="2828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150">
              <a:solidFill>
                <a:srgbClr val="2828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order to find the the optimal parameters for this recurrent neural network, we did hyperparameter tuning. However, the tuning did not produce much increase in performance, giving only 1% increase.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150">
                <a:solidFill>
                  <a:srgbClr val="282829"/>
                </a:solidFill>
                <a:highlight>
                  <a:srgbClr val="FFFFFF"/>
                </a:highlight>
                <a:latin typeface="Roboto"/>
                <a:ea typeface="Roboto"/>
                <a:cs typeface="Roboto"/>
                <a:sym typeface="Roboto"/>
              </a:rPr>
              <a:t>The performance of the LSTM model on these embeddings is not as strong and we believe that this could be because of the lack of overlap between the pretrained embeddings and the tweets.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 only used less than &lt;&gt; data in total. And since the tweets are short and don’t have much overlap with Glove, we realize that the data isn’t generalizable enough to predict emojis more accurately.)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https://www.baeldung.com/cs/bidirectional-vs-unidirectional-lstm</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Montserrat"/>
                <a:ea typeface="Montserrat"/>
                <a:cs typeface="Montserrat"/>
                <a:sym typeface="Montserrat"/>
              </a:rPr>
              <a:t>Transfer learning models  required lesser training data and it is faster than training a machine learning model from scratch </a:t>
            </a:r>
            <a:r>
              <a:rPr lang="en"/>
              <a:t>since the models leverage knowledge (features, weights, etc.) from previously trained models.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Bert was taking too long to train due to the large amounts of data required→ distilbert was better since its a smaller version of bert</a:t>
            </a:r>
            <a:endParaRPr/>
          </a:p>
          <a:p>
            <a:pPr indent="0" lvl="0" marL="0" rtl="0" algn="l">
              <a:lnSpc>
                <a:spcPct val="100000"/>
              </a:lnSpc>
              <a:spcBef>
                <a:spcPts val="0"/>
              </a:spcBef>
              <a:spcAft>
                <a:spcPts val="0"/>
              </a:spcAft>
              <a:buSzPts val="1100"/>
              <a:buNone/>
            </a:pPr>
            <a:r>
              <a:rPr lang="en"/>
              <a:t>Given that berttweet was pretrained on english tweets it was determined to be better model for our problem since out dataset was based on tweets compared to the Roberta which was based of a general english data.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First we have distilbert which Focuses on distillation method to compress Bert-base model into smaller and cheaper model with 60% of parameter as compared to the original model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Distillation is the process of training a small student model to mimic a larger teacher model as close as possible.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Second we have bertweet which is a language model pre trained on english tweets.</a:t>
            </a:r>
            <a:endParaRPr/>
          </a:p>
          <a:p>
            <a:pPr indent="0" lvl="0" marL="0" rtl="0" algn="l">
              <a:lnSpc>
                <a:spcPct val="100000"/>
              </a:lnSpc>
              <a:spcBef>
                <a:spcPts val="0"/>
              </a:spcBef>
              <a:spcAft>
                <a:spcPts val="0"/>
              </a:spcAft>
              <a:buSzPts val="1100"/>
              <a:buNone/>
            </a:pPr>
            <a:r>
              <a:rPr lang="en"/>
              <a:t>The flowchart depicts the process by which the tweets were collected and the model was trained.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9" name="Google Shape;158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Give reasoning to why you think linear models did not work the best.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7" name="Google Shape;8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us first discuss our problem statement, which could be divided into 3</a:t>
            </a:r>
            <a:endParaRPr/>
          </a:p>
          <a:p>
            <a:pPr indent="0" lvl="0" marL="0" rtl="0" algn="l">
              <a:lnSpc>
                <a:spcPct val="100000"/>
              </a:lnSpc>
              <a:spcBef>
                <a:spcPts val="0"/>
              </a:spcBef>
              <a:spcAft>
                <a:spcPts val="0"/>
              </a:spcAft>
              <a:buSzPts val="1100"/>
              <a:buNone/>
            </a:pPr>
            <a:r>
              <a:rPr lang="en"/>
              <a:t>Firstly, how can we recommend emojis for tweets so that users don’t have to spend time to find it themselves</a:t>
            </a:r>
            <a:endParaRPr/>
          </a:p>
          <a:p>
            <a:pPr indent="0" lvl="0" marL="0" rtl="0" algn="l">
              <a:lnSpc>
                <a:spcPct val="100000"/>
              </a:lnSpc>
              <a:spcBef>
                <a:spcPts val="0"/>
              </a:spcBef>
              <a:spcAft>
                <a:spcPts val="0"/>
              </a:spcAft>
              <a:buSzPts val="1100"/>
              <a:buNone/>
            </a:pPr>
            <a:r>
              <a:rPr lang="en"/>
              <a:t>Secondly, how can we ensure that we predict the most appropriate emoji depending on the context</a:t>
            </a:r>
            <a:endParaRPr/>
          </a:p>
          <a:p>
            <a:pPr indent="0" lvl="0" marL="0" rtl="0" algn="l">
              <a:lnSpc>
                <a:spcPct val="100000"/>
              </a:lnSpc>
              <a:spcBef>
                <a:spcPts val="0"/>
              </a:spcBef>
              <a:spcAft>
                <a:spcPts val="0"/>
              </a:spcAft>
              <a:buSzPts val="1100"/>
              <a:buNone/>
            </a:pPr>
            <a:r>
              <a:rPr lang="en"/>
              <a:t>And thirdly, if Twitter got a new reaction feature, how could we recommend emojis in response to tweets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5" name="Google Shape;164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Montserrat"/>
                <a:ea typeface="Montserrat"/>
                <a:cs typeface="Montserrat"/>
                <a:sym typeface="Montserrat"/>
              </a:rPr>
              <a:t>The glove confusion matrix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Montserrat"/>
                <a:ea typeface="Montserrat"/>
                <a:cs typeface="Montserrat"/>
                <a:sym typeface="Montserrat"/>
              </a:rPr>
              <a:t>Since our dataset is relatively well balanced, we use macro average as we want to check the overall scores of each class.</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In general we observe that the linear models do not perform as well as the complex models. This maybe due to linear separability issue. So tweets can’t be interpreted using linear models and need more complex models.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For linear models, we observed that the tf-idf performed better than glove whereas for the neural network models, glove performed better than tf-idf.</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The difference in performance between the 2 embeddings for various models can be because TFIDF only considers the importance of a word to a particular tweet and does not consider the co-occurrence or the context in which words appear. Glove takes that into consideration and is made for complex models such as the LSTM RNN, and that could be why it produced better results compared to TFIDF, especially for our tweet dataset. The tweets contain a lot of words with semantic differences and with Glove, the neural network can better learn the complex relationships between them than just using term frequency.</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Upon comparing the various models, we have discovered that the transfer learning model bertweet performed the best. This maybe due to the large prior knowledge from the pretrained models which the models trained from scratch do not have.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HOwever here are some limitation due to which our transfer learning model may not have achieved optimal accuracy.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Transfer learning only works if the initial and target problems are similar enough for the first round of training to be relevant. Regardless of how similar developers may think these two sets of training data are, algorithms may not always agree with them. Currently, there are no specific standards on what tasks are related or how algorithms decide which tasks are related, which makes it challenging to find solutions to negative transfer.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transfer learning, developers cannot remove the network layers to find optimal AI models with confidence, hence overfitting can easily occur. The process to decide how many layers and neurons to remove so that the model does not become overfitting is time-consuming and challenging</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5" name="Google Shape;1735;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Improvements/limitations:</a:t>
            </a:r>
            <a:endParaRPr/>
          </a:p>
          <a:p>
            <a:pPr indent="-298450" lvl="0" marL="457200" rtl="0" algn="l">
              <a:lnSpc>
                <a:spcPct val="100000"/>
              </a:lnSpc>
              <a:spcBef>
                <a:spcPts val="0"/>
              </a:spcBef>
              <a:spcAft>
                <a:spcPts val="0"/>
              </a:spcAft>
              <a:buSzPts val="1100"/>
              <a:buChar char="-"/>
            </a:pPr>
            <a:r>
              <a:rPr lang="en"/>
              <a:t>Limiting to english tweets might decrease generalizability in predicting </a:t>
            </a:r>
            <a:endParaRPr/>
          </a:p>
          <a:p>
            <a:pPr indent="-298450" lvl="0" marL="457200" rtl="0" algn="l">
              <a:lnSpc>
                <a:spcPct val="100000"/>
              </a:lnSpc>
              <a:spcBef>
                <a:spcPts val="0"/>
              </a:spcBef>
              <a:spcAft>
                <a:spcPts val="0"/>
              </a:spcAft>
              <a:buSzPts val="1100"/>
              <a:buChar char="-"/>
            </a:pPr>
            <a:r>
              <a:rPr lang="en"/>
              <a:t>Can improve by generating predicting emoji likeliness for a sentence rather than just one emoji. Since sentences/tweets are subjective and even humans might suggest different emojis for one particular sentence.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0" name="Google Shape;175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5" name="Google Shape;176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6" name="Google Shape;177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Eliminating patterns among similar tweets, harder for correct classification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let us try and understand the Twemoji dataset. This was published by Amsterdam University in 2018 and contains over 13 million tweets. However, this dataset is imbalanced, and the number of tweets for each emoji varies significantly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3" name="Google Shape;181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2">
                  <a:extLst>
                    <a:ext uri="{A12FA001-AC4F-418D-AE19-62706E023703}">
                      <ahyp:hlinkClr val="tx"/>
                    </a:ext>
                  </a:extLst>
                </a:hlinkClick>
              </a:rPr>
              <a:t>https://www.researchgate.net/publication/350087505_A_Sourceful%27_Twist_Emoji_Prediction_Based_on_Sentiment_Hashtags_and_Application_Source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3">
                  <a:extLst>
                    <a:ext uri="{A12FA001-AC4F-418D-AE19-62706E023703}">
                      <ahyp:hlinkClr val="tx"/>
                    </a:ext>
                  </a:extLst>
                </a:hlinkClick>
              </a:rPr>
              <a:t>https://analyticsindiamag.com/hands-on-guide-to-word-embeddings-using-glove/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4">
                  <a:extLst>
                    <a:ext uri="{A12FA001-AC4F-418D-AE19-62706E023703}">
                      <ahyp:hlinkClr val="tx"/>
                    </a:ext>
                  </a:extLst>
                </a:hlinkClick>
              </a:rPr>
              <a:t>https://nlp.stanford.edu/projects/glove/</a:t>
            </a:r>
            <a:r>
              <a:rPr lang="en" sz="900" u="sng">
                <a:solidFill>
                  <a:srgbClr val="097AE4"/>
                </a:solidFill>
                <a:latin typeface="Montserrat"/>
                <a:ea typeface="Montserrat"/>
                <a:cs typeface="Montserrat"/>
                <a:sym typeface="Montserrat"/>
              </a:rPr>
              <a:t> </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5">
                  <a:extLst>
                    <a:ext uri="{A12FA001-AC4F-418D-AE19-62706E023703}">
                      <ahyp:hlinkClr val="tx"/>
                    </a:ext>
                  </a:extLst>
                </a:hlinkClick>
              </a:rPr>
              <a:t>https://towardsdatascience.com/understanding-bert-bidirectional-encoder-representations-from-transformers-45ee6cd51eef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6">
                  <a:extLst>
                    <a:ext uri="{A12FA001-AC4F-418D-AE19-62706E023703}">
                      <ahyp:hlinkClr val="tx"/>
                    </a:ext>
                  </a:extLst>
                </a:hlinkClick>
              </a:rPr>
              <a:t>https://towardsdatascience.com/confusion-matrix-for-your-multi-class-machine-learning-model-ff9aa3bf7826</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7">
                  <a:extLst>
                    <a:ext uri="{A12FA001-AC4F-418D-AE19-62706E023703}">
                      <ahyp:hlinkClr val="tx"/>
                    </a:ext>
                  </a:extLst>
                </a:hlinkClick>
              </a:rPr>
              <a:t>https://towardsdatascience.com/deconstructing-bert-part-2-visualizing-the-inner-workings-of-attention-60a16d86b5c1</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8">
                  <a:extLst>
                    <a:ext uri="{A12FA001-AC4F-418D-AE19-62706E023703}">
                      <ahyp:hlinkClr val="tx"/>
                    </a:ext>
                  </a:extLst>
                </a:hlinkClick>
              </a:rPr>
              <a:t>https://towardsdatascience.com/bert-explained-state-of-the-art-language-model-for-nlp-f8b21a9b6270</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9">
                  <a:extLst>
                    <a:ext uri="{A12FA001-AC4F-418D-AE19-62706E023703}">
                      <ahyp:hlinkClr val="tx"/>
                    </a:ext>
                  </a:extLst>
                </a:hlinkClick>
              </a:rPr>
              <a:t>https://towardsdatascience.com/distillation-of-bert-like-models-the-theory-32e19a02641f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0">
                  <a:extLst>
                    <a:ext uri="{A12FA001-AC4F-418D-AE19-62706E023703}">
                      <ahyp:hlinkClr val="tx"/>
                    </a:ext>
                  </a:extLst>
                </a:hlinkClick>
              </a:rPr>
              <a:t>https://huggingface.co/docs/transformers/model_doc/distilbert</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1">
                  <a:extLst>
                    <a:ext uri="{A12FA001-AC4F-418D-AE19-62706E023703}">
                      <ahyp:hlinkClr val="tx"/>
                    </a:ext>
                  </a:extLst>
                </a:hlinkClick>
              </a:rPr>
              <a:t>https://medium.com/huggingface/distilbert-8cf3380435b5</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2">
                  <a:extLst>
                    <a:ext uri="{A12FA001-AC4F-418D-AE19-62706E023703}">
                      <ahyp:hlinkClr val="tx"/>
                    </a:ext>
                  </a:extLst>
                </a:hlinkClick>
              </a:rPr>
              <a:t>https://colab.research.google.com/drive/1hXIQ77A4TYS4y3UthWF-Ci7V7vVUoxmQ?usp=sharing#scrollTo=T3H0qUZvPOP4</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3">
                  <a:extLst>
                    <a:ext uri="{A12FA001-AC4F-418D-AE19-62706E023703}">
                      <ahyp:hlinkClr val="tx"/>
                    </a:ext>
                  </a:extLst>
                </a:hlinkClick>
              </a:rPr>
              <a:t>https://www.techtarget.com/searchenterpriseai/definition/BERT-language-model</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4">
                  <a:extLst>
                    <a:ext uri="{A12FA001-AC4F-418D-AE19-62706E023703}">
                      <ahyp:hlinkClr val="tx"/>
                    </a:ext>
                  </a:extLst>
                </a:hlinkClick>
              </a:rPr>
              <a:t>https://www.vinai.io/bertweet-the-first-large-scale-pre-trained-language-model-for-english-tweets/</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5">
                  <a:extLst>
                    <a:ext uri="{A12FA001-AC4F-418D-AE19-62706E023703}">
                      <ahyp:hlinkClr val="tx"/>
                    </a:ext>
                  </a:extLst>
                </a:hlinkClick>
              </a:rPr>
              <a:t>https://arxiv.org/abs/2005.10200</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6">
                  <a:extLst>
                    <a:ext uri="{A12FA001-AC4F-418D-AE19-62706E023703}">
                      <ahyp:hlinkClr val="tx"/>
                    </a:ext>
                  </a:extLst>
                </a:hlinkClick>
              </a:rPr>
              <a:t>https://web.stanford.edu/class/archive/cs/cs224n/cs224n.1174/reports/2762064.pdf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7">
                  <a:extLst>
                    <a:ext uri="{A12FA001-AC4F-418D-AE19-62706E023703}">
                      <ahyp:hlinkClr val="tx"/>
                    </a:ext>
                  </a:extLst>
                </a:hlinkClick>
              </a:rPr>
              <a:t>https://mljar.com/blog/visualize-decision-tree/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8">
                  <a:extLst>
                    <a:ext uri="{A12FA001-AC4F-418D-AE19-62706E023703}">
                      <ahyp:hlinkClr val="tx"/>
                    </a:ext>
                  </a:extLst>
                </a:hlinkClick>
              </a:rPr>
              <a:t>https://towardsdatascience.com/random-forest-hyperparameters-and-how-to-fine-tune-them-17aee785ee0d</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9">
                  <a:extLst>
                    <a:ext uri="{A12FA001-AC4F-418D-AE19-62706E023703}">
                      <ahyp:hlinkClr val="tx"/>
                    </a:ext>
                  </a:extLst>
                </a:hlinkClick>
              </a:rPr>
              <a:t>https://scikit-learn.org/stable/modules/ensemble.html</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3" name="Google Shape;182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2">
                  <a:extLst>
                    <a:ext uri="{A12FA001-AC4F-418D-AE19-62706E023703}">
                      <ahyp:hlinkClr val="tx"/>
                    </a:ext>
                  </a:extLst>
                </a:hlinkClick>
              </a:rPr>
              <a:t>https://www.researchgate.net/publication/350087505_A_Sourceful%27_Twist_Emoji_Prediction_Based_on_Sentiment_Hashtags_and_Application_Source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3">
                  <a:extLst>
                    <a:ext uri="{A12FA001-AC4F-418D-AE19-62706E023703}">
                      <ahyp:hlinkClr val="tx"/>
                    </a:ext>
                  </a:extLst>
                </a:hlinkClick>
              </a:rPr>
              <a:t>https://analyticsindiamag.com/hands-on-guide-to-word-embeddings-using-glove/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4">
                  <a:extLst>
                    <a:ext uri="{A12FA001-AC4F-418D-AE19-62706E023703}">
                      <ahyp:hlinkClr val="tx"/>
                    </a:ext>
                  </a:extLst>
                </a:hlinkClick>
              </a:rPr>
              <a:t>https://nlp.stanford.edu/projects/glove/</a:t>
            </a:r>
            <a:r>
              <a:rPr lang="en" sz="900" u="sng">
                <a:solidFill>
                  <a:srgbClr val="097AE4"/>
                </a:solidFill>
                <a:latin typeface="Montserrat"/>
                <a:ea typeface="Montserrat"/>
                <a:cs typeface="Montserrat"/>
                <a:sym typeface="Montserrat"/>
              </a:rPr>
              <a:t> </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5">
                  <a:extLst>
                    <a:ext uri="{A12FA001-AC4F-418D-AE19-62706E023703}">
                      <ahyp:hlinkClr val="tx"/>
                    </a:ext>
                  </a:extLst>
                </a:hlinkClick>
              </a:rPr>
              <a:t>https://towardsdatascience.com/understanding-bert-bidirectional-encoder-representations-from-transformers-45ee6cd51eef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6">
                  <a:extLst>
                    <a:ext uri="{A12FA001-AC4F-418D-AE19-62706E023703}">
                      <ahyp:hlinkClr val="tx"/>
                    </a:ext>
                  </a:extLst>
                </a:hlinkClick>
              </a:rPr>
              <a:t>https://towardsdatascience.com/confusion-matrix-for-your-multi-class-machine-learning-model-ff9aa3bf7826</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7">
                  <a:extLst>
                    <a:ext uri="{A12FA001-AC4F-418D-AE19-62706E023703}">
                      <ahyp:hlinkClr val="tx"/>
                    </a:ext>
                  </a:extLst>
                </a:hlinkClick>
              </a:rPr>
              <a:t>https://towardsdatascience.com/deconstructing-bert-part-2-visualizing-the-inner-workings-of-attention-60a16d86b5c1</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8">
                  <a:extLst>
                    <a:ext uri="{A12FA001-AC4F-418D-AE19-62706E023703}">
                      <ahyp:hlinkClr val="tx"/>
                    </a:ext>
                  </a:extLst>
                </a:hlinkClick>
              </a:rPr>
              <a:t>https://towardsdatascience.com/bert-explained-state-of-the-art-language-model-for-nlp-f8b21a9b6270</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9">
                  <a:extLst>
                    <a:ext uri="{A12FA001-AC4F-418D-AE19-62706E023703}">
                      <ahyp:hlinkClr val="tx"/>
                    </a:ext>
                  </a:extLst>
                </a:hlinkClick>
              </a:rPr>
              <a:t>https://towardsdatascience.com/distillation-of-bert-like-models-the-theory-32e19a02641f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0">
                  <a:extLst>
                    <a:ext uri="{A12FA001-AC4F-418D-AE19-62706E023703}">
                      <ahyp:hlinkClr val="tx"/>
                    </a:ext>
                  </a:extLst>
                </a:hlinkClick>
              </a:rPr>
              <a:t>https://huggingface.co/docs/transformers/model_doc/distilbert</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1">
                  <a:extLst>
                    <a:ext uri="{A12FA001-AC4F-418D-AE19-62706E023703}">
                      <ahyp:hlinkClr val="tx"/>
                    </a:ext>
                  </a:extLst>
                </a:hlinkClick>
              </a:rPr>
              <a:t>https://medium.com/huggingface/distilbert-8cf3380435b5</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2">
                  <a:extLst>
                    <a:ext uri="{A12FA001-AC4F-418D-AE19-62706E023703}">
                      <ahyp:hlinkClr val="tx"/>
                    </a:ext>
                  </a:extLst>
                </a:hlinkClick>
              </a:rPr>
              <a:t>https://colab.research.google.com/drive/1hXIQ77A4TYS4y3UthWF-Ci7V7vVUoxmQ?usp=sharing#scrollTo=T3H0qUZvPOP4</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3">
                  <a:extLst>
                    <a:ext uri="{A12FA001-AC4F-418D-AE19-62706E023703}">
                      <ahyp:hlinkClr val="tx"/>
                    </a:ext>
                  </a:extLst>
                </a:hlinkClick>
              </a:rPr>
              <a:t>https://www.techtarget.com/searchenterpriseai/definition/BERT-language-model</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4">
                  <a:extLst>
                    <a:ext uri="{A12FA001-AC4F-418D-AE19-62706E023703}">
                      <ahyp:hlinkClr val="tx"/>
                    </a:ext>
                  </a:extLst>
                </a:hlinkClick>
              </a:rPr>
              <a:t>https://www.vinai.io/bertweet-the-first-large-scale-pre-trained-language-model-for-english-tweets/</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5">
                  <a:extLst>
                    <a:ext uri="{A12FA001-AC4F-418D-AE19-62706E023703}">
                      <ahyp:hlinkClr val="tx"/>
                    </a:ext>
                  </a:extLst>
                </a:hlinkClick>
              </a:rPr>
              <a:t>https://arxiv.org/abs/2005.10200</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6">
                  <a:extLst>
                    <a:ext uri="{A12FA001-AC4F-418D-AE19-62706E023703}">
                      <ahyp:hlinkClr val="tx"/>
                    </a:ext>
                  </a:extLst>
                </a:hlinkClick>
              </a:rPr>
              <a:t>https://web.stanford.edu/class/archive/cs/cs224n/cs224n.1174/reports/2762064.pdf</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7">
                  <a:extLst>
                    <a:ext uri="{A12FA001-AC4F-418D-AE19-62706E023703}">
                      <ahyp:hlinkClr val="tx"/>
                    </a:ext>
                  </a:extLst>
                </a:hlinkClick>
              </a:rPr>
              <a:t>https://mljar.com/blog/visualize-decision-tree/</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8">
                  <a:extLst>
                    <a:ext uri="{A12FA001-AC4F-418D-AE19-62706E023703}">
                      <ahyp:hlinkClr val="tx"/>
                    </a:ext>
                  </a:extLst>
                </a:hlinkClick>
              </a:rPr>
              <a:t>https://towardsdatascience.com/random-forest-hyperparameters-and-how-to-fine-tune-them-17aee785ee0d</a:t>
            </a:r>
            <a:endParaRPr sz="900" u="sng">
              <a:solidFill>
                <a:srgbClr val="097AE4"/>
              </a:solidFill>
              <a:latin typeface="Montserrat"/>
              <a:ea typeface="Montserrat"/>
              <a:cs typeface="Montserrat"/>
              <a:sym typeface="Montserrat"/>
            </a:endParaRPr>
          </a:p>
          <a:p>
            <a:pPr indent="-285750" lvl="0" marL="457200" rtl="0" algn="l">
              <a:lnSpc>
                <a:spcPct val="100000"/>
              </a:lnSpc>
              <a:spcBef>
                <a:spcPts val="0"/>
              </a:spcBef>
              <a:spcAft>
                <a:spcPts val="0"/>
              </a:spcAft>
              <a:buClr>
                <a:srgbClr val="0D0D0F"/>
              </a:buClr>
              <a:buSzPts val="900"/>
              <a:buFont typeface="Montserrat"/>
              <a:buChar char="●"/>
            </a:pPr>
            <a:r>
              <a:rPr lang="en" sz="900" u="sng">
                <a:solidFill>
                  <a:srgbClr val="097AE4"/>
                </a:solidFill>
                <a:latin typeface="Montserrat"/>
                <a:ea typeface="Montserrat"/>
                <a:cs typeface="Montserrat"/>
                <a:sym typeface="Montserrat"/>
                <a:hlinkClick r:id="rId19">
                  <a:extLst>
                    <a:ext uri="{A12FA001-AC4F-418D-AE19-62706E023703}">
                      <ahyp:hlinkClr val="tx"/>
                    </a:ext>
                  </a:extLst>
                </a:hlinkClick>
              </a:rPr>
              <a:t>https://scikit-learn.org/stable/modules/ensemble.html</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3" name="Google Shape;1833;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dataset consisted of the files shown here. These files were the main dataset which consisted of the tweet Id and the emoji annotations, and were split into train, test and validation.</a:t>
            </a:r>
            <a:endParaRPr/>
          </a:p>
          <a:p>
            <a:pPr indent="0" lvl="0" marL="0" rtl="0" algn="l">
              <a:lnSpc>
                <a:spcPct val="100000"/>
              </a:lnSpc>
              <a:spcBef>
                <a:spcPts val="0"/>
              </a:spcBef>
              <a:spcAft>
                <a:spcPts val="0"/>
              </a:spcAft>
              <a:buSzPts val="1100"/>
              <a:buNone/>
            </a:pPr>
            <a:r>
              <a:rPr lang="en"/>
              <a:t>This one is a subset of the main dataset, which included a third column for image URLs.</a:t>
            </a:r>
            <a:endParaRPr/>
          </a:p>
          <a:p>
            <a:pPr indent="0" lvl="0" marL="0" rtl="0" algn="l">
              <a:lnSpc>
                <a:spcPct val="100000"/>
              </a:lnSpc>
              <a:spcBef>
                <a:spcPts val="0"/>
              </a:spcBef>
              <a:spcAft>
                <a:spcPts val="0"/>
              </a:spcAft>
              <a:buSzPts val="1100"/>
              <a:buNone/>
            </a:pPr>
            <a:r>
              <a:rPr lang="en"/>
              <a:t>Then we have a balanced version of the test set and lastly a mapping of the 1791 ids used for emojis with their metadata.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 points to note about the main dataset files are that</a:t>
            </a:r>
            <a:endParaRPr/>
          </a:p>
          <a:p>
            <a:pPr indent="0" lvl="0" marL="0" rtl="0" algn="l">
              <a:lnSpc>
                <a:spcPct val="100000"/>
              </a:lnSpc>
              <a:spcBef>
                <a:spcPts val="0"/>
              </a:spcBef>
              <a:spcAft>
                <a:spcPts val="0"/>
              </a:spcAft>
              <a:buSzPts val="1100"/>
              <a:buNone/>
            </a:pPr>
            <a:r>
              <a:rPr lang="en"/>
              <a:t>There are some tweets that are tagged with multiple emojis as seen by more than one id under annotations, and some tweets are quoted reply tweets, and they can be identified with the underscore q after the tweet id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we retrieved this dataset, we cleaned it by removing tweets that have multiple distinct emojis, since a string of emojis could be used to tell an entire story and can get complex</a:t>
            </a:r>
            <a:endParaRPr/>
          </a:p>
          <a:p>
            <a:pPr indent="0" lvl="0" marL="0" rtl="0" algn="l">
              <a:lnSpc>
                <a:spcPct val="100000"/>
              </a:lnSpc>
              <a:spcBef>
                <a:spcPts val="0"/>
              </a:spcBef>
              <a:spcAft>
                <a:spcPts val="0"/>
              </a:spcAft>
              <a:buSzPts val="1100"/>
              <a:buNone/>
            </a:pPr>
            <a:r>
              <a:rPr lang="en"/>
              <a:t>Secondly we removed the quoted tweets, as they are more like comments rather than original tweets, and hence need context.</a:t>
            </a:r>
            <a:endParaRPr/>
          </a:p>
          <a:p>
            <a:pPr indent="0" lvl="0" marL="0" rtl="0" algn="l">
              <a:lnSpc>
                <a:spcPct val="100000"/>
              </a:lnSpc>
              <a:spcBef>
                <a:spcPts val="0"/>
              </a:spcBef>
              <a:spcAft>
                <a:spcPts val="0"/>
              </a:spcAft>
              <a:buSzPts val="1100"/>
              <a:buNone/>
            </a:pPr>
            <a:r>
              <a:rPr lang="en"/>
              <a:t>Lastly, we dropped those emojis that weren’t used in all 3 train test and validation sets.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85"/>
          <p:cNvSpPr txBox="1"/>
          <p:nvPr>
            <p:ph type="ctrTitle"/>
          </p:nvPr>
        </p:nvSpPr>
        <p:spPr>
          <a:xfrm>
            <a:off x="763198" y="1669429"/>
            <a:ext cx="4833300" cy="2146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7600">
                <a:solidFill>
                  <a:srgbClr val="213B55"/>
                </a:solidFill>
                <a:latin typeface="Montserrat"/>
                <a:ea typeface="Montserrat"/>
                <a:cs typeface="Montserrat"/>
                <a:sym typeface="Montserrat"/>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85"/>
          <p:cNvSpPr txBox="1"/>
          <p:nvPr>
            <p:ph idx="1" type="subTitle"/>
          </p:nvPr>
        </p:nvSpPr>
        <p:spPr>
          <a:xfrm>
            <a:off x="870075" y="3658769"/>
            <a:ext cx="4432800" cy="40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85"/>
          <p:cNvSpPr/>
          <p:nvPr/>
        </p:nvSpPr>
        <p:spPr>
          <a:xfrm>
            <a:off x="286900"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85"/>
          <p:cNvSpPr/>
          <p:nvPr/>
        </p:nvSpPr>
        <p:spPr>
          <a:xfrm>
            <a:off x="2444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85"/>
          <p:cNvSpPr/>
          <p:nvPr/>
        </p:nvSpPr>
        <p:spPr>
          <a:xfrm>
            <a:off x="8635188"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85"/>
          <p:cNvSpPr/>
          <p:nvPr/>
        </p:nvSpPr>
        <p:spPr>
          <a:xfrm>
            <a:off x="8835150"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85"/>
          <p:cNvSpPr/>
          <p:nvPr/>
        </p:nvSpPr>
        <p:spPr>
          <a:xfrm>
            <a:off x="416725" y="4277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5"/>
          <p:cNvSpPr/>
          <p:nvPr/>
        </p:nvSpPr>
        <p:spPr>
          <a:xfrm>
            <a:off x="71873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5"/>
          <p:cNvSpPr/>
          <p:nvPr/>
        </p:nvSpPr>
        <p:spPr>
          <a:xfrm>
            <a:off x="244425"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85"/>
          <p:cNvSpPr/>
          <p:nvPr/>
        </p:nvSpPr>
        <p:spPr>
          <a:xfrm>
            <a:off x="641650"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85"/>
          <p:cNvGrpSpPr/>
          <p:nvPr/>
        </p:nvGrpSpPr>
        <p:grpSpPr>
          <a:xfrm>
            <a:off x="286906" y="1027646"/>
            <a:ext cx="166803" cy="177369"/>
            <a:chOff x="753050" y="2294125"/>
            <a:chExt cx="312600" cy="332400"/>
          </a:xfrm>
        </p:grpSpPr>
        <p:cxnSp>
          <p:nvCxnSpPr>
            <p:cNvPr id="20" name="Google Shape;20;p8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1" name="Google Shape;21;p8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2" name="Google Shape;22;p85"/>
          <p:cNvSpPr/>
          <p:nvPr/>
        </p:nvSpPr>
        <p:spPr>
          <a:xfrm>
            <a:off x="1036023"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85"/>
          <p:cNvSpPr/>
          <p:nvPr/>
        </p:nvSpPr>
        <p:spPr>
          <a:xfrm>
            <a:off x="7945535" y="16131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85"/>
          <p:cNvSpPr/>
          <p:nvPr/>
        </p:nvSpPr>
        <p:spPr>
          <a:xfrm>
            <a:off x="1102600" y="4627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5"/>
          <p:cNvSpPr/>
          <p:nvPr/>
        </p:nvSpPr>
        <p:spPr>
          <a:xfrm>
            <a:off x="5141523"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5"/>
          <p:cNvSpPr/>
          <p:nvPr/>
        </p:nvSpPr>
        <p:spPr>
          <a:xfrm>
            <a:off x="5844400"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85"/>
          <p:cNvSpPr/>
          <p:nvPr/>
        </p:nvSpPr>
        <p:spPr>
          <a:xfrm>
            <a:off x="5572573" y="46946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85"/>
          <p:cNvSpPr/>
          <p:nvPr/>
        </p:nvSpPr>
        <p:spPr>
          <a:xfrm>
            <a:off x="6225473" y="42275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85"/>
          <p:cNvSpPr/>
          <p:nvPr/>
        </p:nvSpPr>
        <p:spPr>
          <a:xfrm>
            <a:off x="299350"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85"/>
          <p:cNvSpPr/>
          <p:nvPr/>
        </p:nvSpPr>
        <p:spPr>
          <a:xfrm flipH="1">
            <a:off x="8567700"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85"/>
          <p:cNvSpPr/>
          <p:nvPr/>
        </p:nvSpPr>
        <p:spPr>
          <a:xfrm flipH="1">
            <a:off x="1873225"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85"/>
          <p:cNvGrpSpPr/>
          <p:nvPr/>
        </p:nvGrpSpPr>
        <p:grpSpPr>
          <a:xfrm>
            <a:off x="5840113" y="2771321"/>
            <a:ext cx="234606" cy="249466"/>
            <a:chOff x="753050" y="2294125"/>
            <a:chExt cx="312600" cy="332400"/>
          </a:xfrm>
        </p:grpSpPr>
        <p:cxnSp>
          <p:nvCxnSpPr>
            <p:cNvPr id="33" name="Google Shape;33;p8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4" name="Google Shape;34;p8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5" name="Google Shape;35;p85"/>
          <p:cNvSpPr/>
          <p:nvPr/>
        </p:nvSpPr>
        <p:spPr>
          <a:xfrm>
            <a:off x="8468400" y="34399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5"/>
          <p:cNvSpPr/>
          <p:nvPr/>
        </p:nvSpPr>
        <p:spPr>
          <a:xfrm>
            <a:off x="8299800" y="1413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5"/>
          <p:cNvSpPr/>
          <p:nvPr/>
        </p:nvSpPr>
        <p:spPr>
          <a:xfrm>
            <a:off x="73273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5"/>
          <p:cNvSpPr/>
          <p:nvPr/>
        </p:nvSpPr>
        <p:spPr>
          <a:xfrm>
            <a:off x="67730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 name="Google Shape;39;p85"/>
          <p:cNvGrpSpPr/>
          <p:nvPr/>
        </p:nvGrpSpPr>
        <p:grpSpPr>
          <a:xfrm>
            <a:off x="7495515" y="4377721"/>
            <a:ext cx="234606" cy="249466"/>
            <a:chOff x="753050" y="2294125"/>
            <a:chExt cx="312600" cy="332400"/>
          </a:xfrm>
        </p:grpSpPr>
        <p:cxnSp>
          <p:nvCxnSpPr>
            <p:cNvPr id="40" name="Google Shape;40;p8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1" name="Google Shape;41;p8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322" name="Shape 322"/>
        <p:cNvGrpSpPr/>
        <p:nvPr/>
      </p:nvGrpSpPr>
      <p:grpSpPr>
        <a:xfrm>
          <a:off x="0" y="0"/>
          <a:ext cx="0" cy="0"/>
          <a:chOff x="0" y="0"/>
          <a:chExt cx="0" cy="0"/>
        </a:xfrm>
      </p:grpSpPr>
      <p:sp>
        <p:nvSpPr>
          <p:cNvPr id="323" name="Google Shape;323;p94"/>
          <p:cNvSpPr txBox="1"/>
          <p:nvPr>
            <p:ph type="title"/>
          </p:nvPr>
        </p:nvSpPr>
        <p:spPr>
          <a:xfrm>
            <a:off x="681475" y="965100"/>
            <a:ext cx="4689900" cy="174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324" name="Google Shape;324;p94"/>
          <p:cNvSpPr txBox="1"/>
          <p:nvPr>
            <p:ph idx="1" type="body"/>
          </p:nvPr>
        </p:nvSpPr>
        <p:spPr>
          <a:xfrm>
            <a:off x="1508425" y="2945250"/>
            <a:ext cx="3036000" cy="1127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5" name="Google Shape;325;p94"/>
          <p:cNvSpPr/>
          <p:nvPr/>
        </p:nvSpPr>
        <p:spPr>
          <a:xfrm>
            <a:off x="31866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4"/>
          <p:cNvSpPr/>
          <p:nvPr/>
        </p:nvSpPr>
        <p:spPr>
          <a:xfrm flipH="1">
            <a:off x="879267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94"/>
          <p:cNvSpPr/>
          <p:nvPr/>
        </p:nvSpPr>
        <p:spPr>
          <a:xfrm flipH="1">
            <a:off x="88351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94"/>
          <p:cNvSpPr/>
          <p:nvPr/>
        </p:nvSpPr>
        <p:spPr>
          <a:xfrm flipH="1">
            <a:off x="244413"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94"/>
          <p:cNvSpPr/>
          <p:nvPr/>
        </p:nvSpPr>
        <p:spPr>
          <a:xfrm flipH="1">
            <a:off x="6276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94"/>
          <p:cNvSpPr/>
          <p:nvPr/>
        </p:nvSpPr>
        <p:spPr>
          <a:xfrm flipH="1">
            <a:off x="8687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4"/>
          <p:cNvSpPr/>
          <p:nvPr/>
        </p:nvSpPr>
        <p:spPr>
          <a:xfrm flipH="1">
            <a:off x="18922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4"/>
          <p:cNvSpPr/>
          <p:nvPr/>
        </p:nvSpPr>
        <p:spPr>
          <a:xfrm flipH="1">
            <a:off x="88351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94"/>
          <p:cNvSpPr/>
          <p:nvPr/>
        </p:nvSpPr>
        <p:spPr>
          <a:xfrm flipH="1">
            <a:off x="836352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4" name="Google Shape;334;p94"/>
          <p:cNvGrpSpPr/>
          <p:nvPr/>
        </p:nvGrpSpPr>
        <p:grpSpPr>
          <a:xfrm flipH="1">
            <a:off x="8718265" y="1010908"/>
            <a:ext cx="166803" cy="177369"/>
            <a:chOff x="753050" y="2294125"/>
            <a:chExt cx="312600" cy="332400"/>
          </a:xfrm>
        </p:grpSpPr>
        <p:cxnSp>
          <p:nvCxnSpPr>
            <p:cNvPr id="335" name="Google Shape;335;p94"/>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36" name="Google Shape;336;p94"/>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37" name="Google Shape;337;p94"/>
          <p:cNvSpPr/>
          <p:nvPr/>
        </p:nvSpPr>
        <p:spPr>
          <a:xfrm flipH="1">
            <a:off x="7771652"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94"/>
          <p:cNvSpPr/>
          <p:nvPr/>
        </p:nvSpPr>
        <p:spPr>
          <a:xfrm flipH="1">
            <a:off x="8021213"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94"/>
          <p:cNvSpPr/>
          <p:nvPr/>
        </p:nvSpPr>
        <p:spPr>
          <a:xfrm flipH="1">
            <a:off x="880512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94"/>
          <p:cNvSpPr/>
          <p:nvPr/>
        </p:nvSpPr>
        <p:spPr>
          <a:xfrm>
            <a:off x="7199088"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94"/>
          <p:cNvSpPr/>
          <p:nvPr/>
        </p:nvSpPr>
        <p:spPr>
          <a:xfrm flipH="1">
            <a:off x="832787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4"/>
          <p:cNvSpPr/>
          <p:nvPr/>
        </p:nvSpPr>
        <p:spPr>
          <a:xfrm flipH="1" rot="10800000">
            <a:off x="1944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94"/>
          <p:cNvSpPr/>
          <p:nvPr/>
        </p:nvSpPr>
        <p:spPr>
          <a:xfrm flipH="1" rot="10800000">
            <a:off x="54439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94"/>
          <p:cNvSpPr/>
          <p:nvPr/>
        </p:nvSpPr>
        <p:spPr>
          <a:xfrm flipH="1" rot="10800000">
            <a:off x="2868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94"/>
          <p:cNvSpPr/>
          <p:nvPr/>
        </p:nvSpPr>
        <p:spPr>
          <a:xfrm flipH="1" rot="10800000">
            <a:off x="2069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94"/>
          <p:cNvSpPr/>
          <p:nvPr/>
        </p:nvSpPr>
        <p:spPr>
          <a:xfrm flipH="1">
            <a:off x="3792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7" name="Google Shape;347;p94"/>
          <p:cNvGrpSpPr/>
          <p:nvPr/>
        </p:nvGrpSpPr>
        <p:grpSpPr>
          <a:xfrm flipH="1">
            <a:off x="258915" y="1010908"/>
            <a:ext cx="166803" cy="177369"/>
            <a:chOff x="753050" y="2294125"/>
            <a:chExt cx="312600" cy="332400"/>
          </a:xfrm>
        </p:grpSpPr>
        <p:cxnSp>
          <p:nvCxnSpPr>
            <p:cNvPr id="348" name="Google Shape;348;p94"/>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49" name="Google Shape;349;p94"/>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50" name="Google Shape;350;p94"/>
          <p:cNvSpPr/>
          <p:nvPr/>
        </p:nvSpPr>
        <p:spPr>
          <a:xfrm rot="10800000">
            <a:off x="35520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94"/>
          <p:cNvSpPr/>
          <p:nvPr/>
        </p:nvSpPr>
        <p:spPr>
          <a:xfrm rot="10800000">
            <a:off x="17199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94"/>
          <p:cNvSpPr/>
          <p:nvPr/>
        </p:nvSpPr>
        <p:spPr>
          <a:xfrm flipH="1" rot="10800000">
            <a:off x="70589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1"/>
        </a:solidFill>
      </p:bgPr>
    </p:bg>
    <p:spTree>
      <p:nvGrpSpPr>
        <p:cNvPr id="353" name="Shape 353"/>
        <p:cNvGrpSpPr/>
        <p:nvPr/>
      </p:nvGrpSpPr>
      <p:grpSpPr>
        <a:xfrm>
          <a:off x="0" y="0"/>
          <a:ext cx="0" cy="0"/>
          <a:chOff x="0" y="0"/>
          <a:chExt cx="0" cy="0"/>
        </a:xfrm>
      </p:grpSpPr>
      <p:sp>
        <p:nvSpPr>
          <p:cNvPr id="354" name="Google Shape;354;p95"/>
          <p:cNvSpPr txBox="1"/>
          <p:nvPr>
            <p:ph type="title"/>
          </p:nvPr>
        </p:nvSpPr>
        <p:spPr>
          <a:xfrm>
            <a:off x="2054550" y="1254200"/>
            <a:ext cx="5034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3600"/>
              <a:buNone/>
              <a:defRPr sz="6400">
                <a:solidFill>
                  <a:srgbClr val="213B55"/>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55" name="Google Shape;355;p95"/>
          <p:cNvSpPr txBox="1"/>
          <p:nvPr>
            <p:ph idx="1" type="subTitle"/>
          </p:nvPr>
        </p:nvSpPr>
        <p:spPr>
          <a:xfrm>
            <a:off x="2186510" y="2320875"/>
            <a:ext cx="4770900" cy="168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6" name="Google Shape;356;p95"/>
          <p:cNvSpPr/>
          <p:nvPr/>
        </p:nvSpPr>
        <p:spPr>
          <a:xfrm flipH="1">
            <a:off x="8592713"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95"/>
          <p:cNvSpPr/>
          <p:nvPr/>
        </p:nvSpPr>
        <p:spPr>
          <a:xfrm flipH="1">
            <a:off x="1724888" y="9352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95"/>
          <p:cNvSpPr/>
          <p:nvPr/>
        </p:nvSpPr>
        <p:spPr>
          <a:xfrm flipH="1">
            <a:off x="244425"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95"/>
          <p:cNvSpPr/>
          <p:nvPr/>
        </p:nvSpPr>
        <p:spPr>
          <a:xfrm flipH="1">
            <a:off x="8727588" y="42403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95"/>
          <p:cNvSpPr/>
          <p:nvPr/>
        </p:nvSpPr>
        <p:spPr>
          <a:xfrm flipH="1">
            <a:off x="1692288"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95"/>
          <p:cNvSpPr/>
          <p:nvPr/>
        </p:nvSpPr>
        <p:spPr>
          <a:xfrm flipH="1">
            <a:off x="8635188"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95"/>
          <p:cNvSpPr/>
          <p:nvPr/>
        </p:nvSpPr>
        <p:spPr>
          <a:xfrm flipH="1">
            <a:off x="8077413" y="43447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3" name="Google Shape;363;p95"/>
          <p:cNvGrpSpPr/>
          <p:nvPr/>
        </p:nvGrpSpPr>
        <p:grpSpPr>
          <a:xfrm flipH="1">
            <a:off x="8518303" y="1027646"/>
            <a:ext cx="166803" cy="177369"/>
            <a:chOff x="753050" y="2294125"/>
            <a:chExt cx="312600" cy="332400"/>
          </a:xfrm>
        </p:grpSpPr>
        <p:cxnSp>
          <p:nvCxnSpPr>
            <p:cNvPr id="364" name="Google Shape;364;p9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65" name="Google Shape;365;p9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66" name="Google Shape;366;p95"/>
          <p:cNvSpPr/>
          <p:nvPr/>
        </p:nvSpPr>
        <p:spPr>
          <a:xfrm flipH="1">
            <a:off x="7843590"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5"/>
          <p:cNvSpPr/>
          <p:nvPr/>
        </p:nvSpPr>
        <p:spPr>
          <a:xfrm flipH="1">
            <a:off x="503627" y="12050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5"/>
          <p:cNvSpPr/>
          <p:nvPr/>
        </p:nvSpPr>
        <p:spPr>
          <a:xfrm flipH="1">
            <a:off x="8567938" y="48179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5"/>
          <p:cNvSpPr/>
          <p:nvPr/>
        </p:nvSpPr>
        <p:spPr>
          <a:xfrm flipH="1">
            <a:off x="3738090"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95"/>
          <p:cNvSpPr/>
          <p:nvPr/>
        </p:nvSpPr>
        <p:spPr>
          <a:xfrm flipH="1">
            <a:off x="3060113"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95"/>
          <p:cNvSpPr/>
          <p:nvPr/>
        </p:nvSpPr>
        <p:spPr>
          <a:xfrm flipH="1">
            <a:off x="1022115" y="32673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5"/>
          <p:cNvSpPr/>
          <p:nvPr/>
        </p:nvSpPr>
        <p:spPr>
          <a:xfrm flipH="1">
            <a:off x="3047665" y="4744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95"/>
          <p:cNvSpPr/>
          <p:nvPr/>
        </p:nvSpPr>
        <p:spPr>
          <a:xfrm flipH="1">
            <a:off x="8605163"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95"/>
          <p:cNvSpPr/>
          <p:nvPr/>
        </p:nvSpPr>
        <p:spPr>
          <a:xfrm>
            <a:off x="336813"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5"/>
          <p:cNvSpPr/>
          <p:nvPr/>
        </p:nvSpPr>
        <p:spPr>
          <a:xfrm>
            <a:off x="7031288"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95"/>
          <p:cNvGrpSpPr/>
          <p:nvPr/>
        </p:nvGrpSpPr>
        <p:grpSpPr>
          <a:xfrm flipH="1">
            <a:off x="1520341" y="4109046"/>
            <a:ext cx="234606" cy="249466"/>
            <a:chOff x="753050" y="2294125"/>
            <a:chExt cx="312600" cy="332400"/>
          </a:xfrm>
        </p:grpSpPr>
        <p:cxnSp>
          <p:nvCxnSpPr>
            <p:cNvPr id="377" name="Google Shape;377;p9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78" name="Google Shape;378;p9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79" name="Google Shape;379;p95"/>
          <p:cNvSpPr/>
          <p:nvPr/>
        </p:nvSpPr>
        <p:spPr>
          <a:xfrm flipH="1">
            <a:off x="404313" y="32984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95"/>
          <p:cNvSpPr/>
          <p:nvPr/>
        </p:nvSpPr>
        <p:spPr>
          <a:xfrm flipH="1">
            <a:off x="336813" y="6532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95"/>
          <p:cNvSpPr/>
          <p:nvPr/>
        </p:nvSpPr>
        <p:spPr>
          <a:xfrm flipH="1">
            <a:off x="1552288"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95"/>
          <p:cNvSpPr/>
          <p:nvPr/>
        </p:nvSpPr>
        <p:spPr>
          <a:xfrm flipH="1">
            <a:off x="8127913"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383" name="Shape 383"/>
        <p:cNvGrpSpPr/>
        <p:nvPr/>
      </p:nvGrpSpPr>
      <p:grpSpPr>
        <a:xfrm>
          <a:off x="0" y="0"/>
          <a:ext cx="0" cy="0"/>
          <a:chOff x="0" y="0"/>
          <a:chExt cx="0" cy="0"/>
        </a:xfrm>
      </p:grpSpPr>
      <p:sp>
        <p:nvSpPr>
          <p:cNvPr id="384" name="Google Shape;384;p96"/>
          <p:cNvSpPr txBox="1"/>
          <p:nvPr>
            <p:ph type="title"/>
          </p:nvPr>
        </p:nvSpPr>
        <p:spPr>
          <a:xfrm>
            <a:off x="920300" y="721400"/>
            <a:ext cx="3657000" cy="94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3300"/>
              <a:buNone/>
              <a:defRPr sz="2400">
                <a:solidFill>
                  <a:srgbClr val="213B55"/>
                </a:solidFill>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385" name="Google Shape;385;p96"/>
          <p:cNvSpPr/>
          <p:nvPr/>
        </p:nvSpPr>
        <p:spPr>
          <a:xfrm flipH="1" rot="10800000">
            <a:off x="286900" y="48426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96"/>
          <p:cNvSpPr/>
          <p:nvPr/>
        </p:nvSpPr>
        <p:spPr>
          <a:xfrm flipH="1" rot="10800000">
            <a:off x="244425"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96"/>
          <p:cNvSpPr/>
          <p:nvPr/>
        </p:nvSpPr>
        <p:spPr>
          <a:xfrm flipH="1" rot="10800000">
            <a:off x="8635188" y="3867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6"/>
          <p:cNvSpPr/>
          <p:nvPr/>
        </p:nvSpPr>
        <p:spPr>
          <a:xfrm flipH="1" rot="10800000">
            <a:off x="8835150" y="4711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96"/>
          <p:cNvSpPr/>
          <p:nvPr/>
        </p:nvSpPr>
        <p:spPr>
          <a:xfrm flipH="1" rot="10800000">
            <a:off x="416725" y="8660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96"/>
          <p:cNvSpPr/>
          <p:nvPr/>
        </p:nvSpPr>
        <p:spPr>
          <a:xfrm flipH="1" rot="10800000">
            <a:off x="7187325"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6"/>
          <p:cNvSpPr/>
          <p:nvPr/>
        </p:nvSpPr>
        <p:spPr>
          <a:xfrm flipH="1" rot="10800000">
            <a:off x="244425" y="35177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96"/>
          <p:cNvSpPr/>
          <p:nvPr/>
        </p:nvSpPr>
        <p:spPr>
          <a:xfrm flipH="1" rot="10800000">
            <a:off x="64165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96"/>
          <p:cNvGrpSpPr/>
          <p:nvPr/>
        </p:nvGrpSpPr>
        <p:grpSpPr>
          <a:xfrm flipH="1" rot="10800000">
            <a:off x="286906" y="4005761"/>
            <a:ext cx="166803" cy="177369"/>
            <a:chOff x="753050" y="2294125"/>
            <a:chExt cx="312600" cy="332400"/>
          </a:xfrm>
        </p:grpSpPr>
        <p:cxnSp>
          <p:nvCxnSpPr>
            <p:cNvPr id="394" name="Google Shape;394;p9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95" name="Google Shape;395;p9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96" name="Google Shape;396;p96"/>
          <p:cNvSpPr/>
          <p:nvPr/>
        </p:nvSpPr>
        <p:spPr>
          <a:xfrm flipH="1" rot="10800000">
            <a:off x="1036023" y="44279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96"/>
          <p:cNvSpPr/>
          <p:nvPr/>
        </p:nvSpPr>
        <p:spPr>
          <a:xfrm flipH="1" rot="10800000">
            <a:off x="7945535" y="3530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96"/>
          <p:cNvSpPr/>
          <p:nvPr/>
        </p:nvSpPr>
        <p:spPr>
          <a:xfrm flipH="1" rot="10800000">
            <a:off x="1102600" y="5161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96"/>
          <p:cNvSpPr/>
          <p:nvPr/>
        </p:nvSpPr>
        <p:spPr>
          <a:xfrm flipH="1" rot="10800000">
            <a:off x="3202698" y="47683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96"/>
          <p:cNvSpPr/>
          <p:nvPr/>
        </p:nvSpPr>
        <p:spPr>
          <a:xfrm flipH="1" rot="10800000">
            <a:off x="5844400" y="47239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96"/>
          <p:cNvSpPr/>
          <p:nvPr/>
        </p:nvSpPr>
        <p:spPr>
          <a:xfrm flipH="1" rot="10800000">
            <a:off x="5572573" y="4486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96"/>
          <p:cNvSpPr/>
          <p:nvPr/>
        </p:nvSpPr>
        <p:spPr>
          <a:xfrm flipH="1" rot="10800000">
            <a:off x="6225473" y="8908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96"/>
          <p:cNvSpPr/>
          <p:nvPr/>
        </p:nvSpPr>
        <p:spPr>
          <a:xfrm flipH="1" rot="10800000">
            <a:off x="299350" y="19434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96"/>
          <p:cNvSpPr/>
          <p:nvPr/>
        </p:nvSpPr>
        <p:spPr>
          <a:xfrm rot="10800000">
            <a:off x="8567700" y="25317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96"/>
          <p:cNvSpPr/>
          <p:nvPr/>
        </p:nvSpPr>
        <p:spPr>
          <a:xfrm rot="10800000">
            <a:off x="1873225" y="3867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96"/>
          <p:cNvGrpSpPr/>
          <p:nvPr/>
        </p:nvGrpSpPr>
        <p:grpSpPr>
          <a:xfrm flipH="1" rot="10800000">
            <a:off x="484213" y="1354588"/>
            <a:ext cx="234606" cy="249466"/>
            <a:chOff x="753050" y="2294125"/>
            <a:chExt cx="312600" cy="332400"/>
          </a:xfrm>
        </p:grpSpPr>
        <p:cxnSp>
          <p:nvCxnSpPr>
            <p:cNvPr id="407" name="Google Shape;407;p9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08" name="Google Shape;408;p9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409" name="Google Shape;409;p96"/>
          <p:cNvSpPr/>
          <p:nvPr/>
        </p:nvSpPr>
        <p:spPr>
          <a:xfrm flipH="1" rot="10800000">
            <a:off x="8468400" y="16040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96"/>
          <p:cNvSpPr/>
          <p:nvPr/>
        </p:nvSpPr>
        <p:spPr>
          <a:xfrm flipH="1" rot="10800000">
            <a:off x="8299800" y="3630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96"/>
          <p:cNvSpPr/>
          <p:nvPr/>
        </p:nvSpPr>
        <p:spPr>
          <a:xfrm flipH="1" rot="10800000">
            <a:off x="7327325" y="4711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96"/>
          <p:cNvSpPr/>
          <p:nvPr/>
        </p:nvSpPr>
        <p:spPr>
          <a:xfrm flipH="1" rot="10800000">
            <a:off x="677300"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96"/>
          <p:cNvGrpSpPr/>
          <p:nvPr/>
        </p:nvGrpSpPr>
        <p:grpSpPr>
          <a:xfrm flipH="1" rot="10800000">
            <a:off x="7495515" y="583588"/>
            <a:ext cx="234606" cy="249466"/>
            <a:chOff x="753050" y="2294125"/>
            <a:chExt cx="312600" cy="332400"/>
          </a:xfrm>
        </p:grpSpPr>
        <p:cxnSp>
          <p:nvCxnSpPr>
            <p:cNvPr id="414" name="Google Shape;414;p9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15" name="Google Shape;415;p9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1"/>
        </a:solidFill>
      </p:bgPr>
    </p:bg>
    <p:spTree>
      <p:nvGrpSpPr>
        <p:cNvPr id="416" name="Shape 416"/>
        <p:cNvGrpSpPr/>
        <p:nvPr/>
      </p:nvGrpSpPr>
      <p:grpSpPr>
        <a:xfrm>
          <a:off x="0" y="0"/>
          <a:ext cx="0" cy="0"/>
          <a:chOff x="0" y="0"/>
          <a:chExt cx="0" cy="0"/>
        </a:xfrm>
      </p:grpSpPr>
      <p:sp>
        <p:nvSpPr>
          <p:cNvPr id="417" name="Google Shape;417;p97"/>
          <p:cNvSpPr txBox="1"/>
          <p:nvPr>
            <p:ph hasCustomPrompt="1" type="title"/>
          </p:nvPr>
        </p:nvSpPr>
        <p:spPr>
          <a:xfrm>
            <a:off x="3024875" y="1734163"/>
            <a:ext cx="5301600" cy="1234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213B55"/>
              </a:buClr>
              <a:buSzPts val="9600"/>
              <a:buNone/>
              <a:defRPr sz="8500">
                <a:solidFill>
                  <a:srgbClr val="213B55"/>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18" name="Google Shape;418;p97"/>
          <p:cNvSpPr txBox="1"/>
          <p:nvPr>
            <p:ph idx="1" type="subTitle"/>
          </p:nvPr>
        </p:nvSpPr>
        <p:spPr>
          <a:xfrm>
            <a:off x="3664825" y="2974736"/>
            <a:ext cx="45360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9" name="Google Shape;419;p97"/>
          <p:cNvSpPr/>
          <p:nvPr/>
        </p:nvSpPr>
        <p:spPr>
          <a:xfrm flipH="1" rot="10800000">
            <a:off x="286900" y="48426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7"/>
          <p:cNvSpPr/>
          <p:nvPr/>
        </p:nvSpPr>
        <p:spPr>
          <a:xfrm flipH="1" rot="10800000">
            <a:off x="244425"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7"/>
          <p:cNvSpPr/>
          <p:nvPr/>
        </p:nvSpPr>
        <p:spPr>
          <a:xfrm flipH="1" rot="10800000">
            <a:off x="8635188" y="3867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7"/>
          <p:cNvSpPr/>
          <p:nvPr/>
        </p:nvSpPr>
        <p:spPr>
          <a:xfrm flipH="1" rot="10800000">
            <a:off x="8835150" y="4711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7"/>
          <p:cNvSpPr/>
          <p:nvPr/>
        </p:nvSpPr>
        <p:spPr>
          <a:xfrm flipH="1" rot="10800000">
            <a:off x="416725" y="8660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7"/>
          <p:cNvSpPr/>
          <p:nvPr/>
        </p:nvSpPr>
        <p:spPr>
          <a:xfrm flipH="1" rot="10800000">
            <a:off x="7187325"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7"/>
          <p:cNvSpPr/>
          <p:nvPr/>
        </p:nvSpPr>
        <p:spPr>
          <a:xfrm flipH="1" rot="10800000">
            <a:off x="244425" y="35177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7"/>
          <p:cNvSpPr/>
          <p:nvPr/>
        </p:nvSpPr>
        <p:spPr>
          <a:xfrm flipH="1" rot="10800000">
            <a:off x="64165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97"/>
          <p:cNvGrpSpPr/>
          <p:nvPr/>
        </p:nvGrpSpPr>
        <p:grpSpPr>
          <a:xfrm flipH="1" rot="10800000">
            <a:off x="286906" y="4005761"/>
            <a:ext cx="166803" cy="177369"/>
            <a:chOff x="753050" y="2294125"/>
            <a:chExt cx="312600" cy="332400"/>
          </a:xfrm>
        </p:grpSpPr>
        <p:cxnSp>
          <p:nvCxnSpPr>
            <p:cNvPr id="428" name="Google Shape;428;p9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29" name="Google Shape;429;p9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430" name="Google Shape;430;p97"/>
          <p:cNvSpPr/>
          <p:nvPr/>
        </p:nvSpPr>
        <p:spPr>
          <a:xfrm flipH="1" rot="10800000">
            <a:off x="1036023" y="44279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97"/>
          <p:cNvSpPr/>
          <p:nvPr/>
        </p:nvSpPr>
        <p:spPr>
          <a:xfrm flipH="1" rot="10800000">
            <a:off x="7945535" y="3530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97"/>
          <p:cNvSpPr/>
          <p:nvPr/>
        </p:nvSpPr>
        <p:spPr>
          <a:xfrm flipH="1" rot="10800000">
            <a:off x="1102600" y="5161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97"/>
          <p:cNvSpPr/>
          <p:nvPr/>
        </p:nvSpPr>
        <p:spPr>
          <a:xfrm flipH="1" rot="10800000">
            <a:off x="5141523" y="41462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97"/>
          <p:cNvSpPr/>
          <p:nvPr/>
        </p:nvSpPr>
        <p:spPr>
          <a:xfrm flipH="1" rot="10800000">
            <a:off x="5844400" y="47239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97"/>
          <p:cNvSpPr/>
          <p:nvPr/>
        </p:nvSpPr>
        <p:spPr>
          <a:xfrm flipH="1" rot="10800000">
            <a:off x="5572573" y="4486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97"/>
          <p:cNvSpPr/>
          <p:nvPr/>
        </p:nvSpPr>
        <p:spPr>
          <a:xfrm flipH="1" rot="10800000">
            <a:off x="6225473" y="8908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7"/>
          <p:cNvSpPr/>
          <p:nvPr/>
        </p:nvSpPr>
        <p:spPr>
          <a:xfrm flipH="1" rot="10800000">
            <a:off x="299350" y="19434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97"/>
          <p:cNvSpPr/>
          <p:nvPr/>
        </p:nvSpPr>
        <p:spPr>
          <a:xfrm rot="10800000">
            <a:off x="8567700" y="25317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97"/>
          <p:cNvSpPr/>
          <p:nvPr/>
        </p:nvSpPr>
        <p:spPr>
          <a:xfrm rot="10800000">
            <a:off x="1873225" y="3867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97"/>
          <p:cNvGrpSpPr/>
          <p:nvPr/>
        </p:nvGrpSpPr>
        <p:grpSpPr>
          <a:xfrm flipH="1" rot="10800000">
            <a:off x="416713" y="1302488"/>
            <a:ext cx="234606" cy="249466"/>
            <a:chOff x="753050" y="2294125"/>
            <a:chExt cx="312600" cy="332400"/>
          </a:xfrm>
        </p:grpSpPr>
        <p:cxnSp>
          <p:nvCxnSpPr>
            <p:cNvPr id="441" name="Google Shape;441;p9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42" name="Google Shape;442;p9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443" name="Google Shape;443;p97"/>
          <p:cNvSpPr/>
          <p:nvPr/>
        </p:nvSpPr>
        <p:spPr>
          <a:xfrm flipH="1" rot="10800000">
            <a:off x="8468400" y="16040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7"/>
          <p:cNvSpPr/>
          <p:nvPr/>
        </p:nvSpPr>
        <p:spPr>
          <a:xfrm flipH="1" rot="10800000">
            <a:off x="8299800" y="3630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97"/>
          <p:cNvSpPr/>
          <p:nvPr/>
        </p:nvSpPr>
        <p:spPr>
          <a:xfrm flipH="1" rot="10800000">
            <a:off x="7327325" y="4711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97"/>
          <p:cNvSpPr/>
          <p:nvPr/>
        </p:nvSpPr>
        <p:spPr>
          <a:xfrm flipH="1" rot="10800000">
            <a:off x="677300"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97"/>
          <p:cNvGrpSpPr/>
          <p:nvPr/>
        </p:nvGrpSpPr>
        <p:grpSpPr>
          <a:xfrm flipH="1" rot="10800000">
            <a:off x="7495515" y="583588"/>
            <a:ext cx="234606" cy="249466"/>
            <a:chOff x="753050" y="2294125"/>
            <a:chExt cx="312600" cy="332400"/>
          </a:xfrm>
        </p:grpSpPr>
        <p:cxnSp>
          <p:nvCxnSpPr>
            <p:cNvPr id="448" name="Google Shape;448;p9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49" name="Google Shape;449;p9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450" name="Shape 45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1"/>
        </a:solidFill>
      </p:bgPr>
    </p:bg>
    <p:spTree>
      <p:nvGrpSpPr>
        <p:cNvPr id="451" name="Shape 451"/>
        <p:cNvGrpSpPr/>
        <p:nvPr/>
      </p:nvGrpSpPr>
      <p:grpSpPr>
        <a:xfrm>
          <a:off x="0" y="0"/>
          <a:ext cx="0" cy="0"/>
          <a:chOff x="0" y="0"/>
          <a:chExt cx="0" cy="0"/>
        </a:xfrm>
      </p:grpSpPr>
      <p:sp>
        <p:nvSpPr>
          <p:cNvPr id="452" name="Google Shape;452;p99"/>
          <p:cNvSpPr txBox="1"/>
          <p:nvPr>
            <p:ph type="title"/>
          </p:nvPr>
        </p:nvSpPr>
        <p:spPr>
          <a:xfrm>
            <a:off x="1098800" y="3251500"/>
            <a:ext cx="4563900" cy="5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000"/>
              <a:buNone/>
              <a:defRPr sz="2400">
                <a:solidFill>
                  <a:srgbClr val="213B55"/>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53" name="Google Shape;453;p99"/>
          <p:cNvSpPr txBox="1"/>
          <p:nvPr>
            <p:ph idx="1" type="subTitle"/>
          </p:nvPr>
        </p:nvSpPr>
        <p:spPr>
          <a:xfrm>
            <a:off x="1098800" y="1360100"/>
            <a:ext cx="5252700" cy="174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4" name="Google Shape;454;p99"/>
          <p:cNvSpPr/>
          <p:nvPr/>
        </p:nvSpPr>
        <p:spPr>
          <a:xfrm>
            <a:off x="354400"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99"/>
          <p:cNvSpPr/>
          <p:nvPr/>
        </p:nvSpPr>
        <p:spPr>
          <a:xfrm>
            <a:off x="7222225" y="9352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99"/>
          <p:cNvSpPr/>
          <p:nvPr/>
        </p:nvSpPr>
        <p:spPr>
          <a:xfrm>
            <a:off x="8702688"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99"/>
          <p:cNvSpPr/>
          <p:nvPr/>
        </p:nvSpPr>
        <p:spPr>
          <a:xfrm>
            <a:off x="244425" y="42403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99"/>
          <p:cNvSpPr/>
          <p:nvPr/>
        </p:nvSpPr>
        <p:spPr>
          <a:xfrm>
            <a:off x="72548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99"/>
          <p:cNvSpPr/>
          <p:nvPr/>
        </p:nvSpPr>
        <p:spPr>
          <a:xfrm>
            <a:off x="311925"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99"/>
          <p:cNvSpPr/>
          <p:nvPr/>
        </p:nvSpPr>
        <p:spPr>
          <a:xfrm>
            <a:off x="795300" y="43447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1" name="Google Shape;461;p99"/>
          <p:cNvGrpSpPr/>
          <p:nvPr/>
        </p:nvGrpSpPr>
        <p:grpSpPr>
          <a:xfrm>
            <a:off x="354406" y="1027646"/>
            <a:ext cx="166803" cy="177369"/>
            <a:chOff x="753050" y="2294125"/>
            <a:chExt cx="312600" cy="332400"/>
          </a:xfrm>
        </p:grpSpPr>
        <p:cxnSp>
          <p:nvCxnSpPr>
            <p:cNvPr id="462" name="Google Shape;462;p9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63" name="Google Shape;463;p9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464" name="Google Shape;464;p99"/>
          <p:cNvSpPr/>
          <p:nvPr/>
        </p:nvSpPr>
        <p:spPr>
          <a:xfrm>
            <a:off x="1103523"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99"/>
          <p:cNvSpPr/>
          <p:nvPr/>
        </p:nvSpPr>
        <p:spPr>
          <a:xfrm>
            <a:off x="8468385" y="12050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99"/>
          <p:cNvSpPr/>
          <p:nvPr/>
        </p:nvSpPr>
        <p:spPr>
          <a:xfrm>
            <a:off x="404075" y="48179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99"/>
          <p:cNvSpPr/>
          <p:nvPr/>
        </p:nvSpPr>
        <p:spPr>
          <a:xfrm>
            <a:off x="5209023"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99"/>
          <p:cNvSpPr/>
          <p:nvPr/>
        </p:nvSpPr>
        <p:spPr>
          <a:xfrm>
            <a:off x="5911900"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99"/>
          <p:cNvSpPr/>
          <p:nvPr/>
        </p:nvSpPr>
        <p:spPr>
          <a:xfrm>
            <a:off x="7949898" y="32673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99"/>
          <p:cNvSpPr/>
          <p:nvPr/>
        </p:nvSpPr>
        <p:spPr>
          <a:xfrm>
            <a:off x="5899448" y="4744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99"/>
          <p:cNvSpPr/>
          <p:nvPr/>
        </p:nvSpPr>
        <p:spPr>
          <a:xfrm>
            <a:off x="366850"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99"/>
          <p:cNvSpPr/>
          <p:nvPr/>
        </p:nvSpPr>
        <p:spPr>
          <a:xfrm flipH="1">
            <a:off x="8635200"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99"/>
          <p:cNvSpPr/>
          <p:nvPr/>
        </p:nvSpPr>
        <p:spPr>
          <a:xfrm flipH="1">
            <a:off x="1940725"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 name="Google Shape;474;p99"/>
          <p:cNvGrpSpPr/>
          <p:nvPr/>
        </p:nvGrpSpPr>
        <p:grpSpPr>
          <a:xfrm>
            <a:off x="7284565" y="4109046"/>
            <a:ext cx="234606" cy="249466"/>
            <a:chOff x="753050" y="2294125"/>
            <a:chExt cx="312600" cy="332400"/>
          </a:xfrm>
        </p:grpSpPr>
        <p:cxnSp>
          <p:nvCxnSpPr>
            <p:cNvPr id="475" name="Google Shape;475;p9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476" name="Google Shape;476;p9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477" name="Google Shape;477;p99"/>
          <p:cNvSpPr/>
          <p:nvPr/>
        </p:nvSpPr>
        <p:spPr>
          <a:xfrm>
            <a:off x="8468400" y="32984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99"/>
          <p:cNvSpPr/>
          <p:nvPr/>
        </p:nvSpPr>
        <p:spPr>
          <a:xfrm>
            <a:off x="8535900" y="6532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99"/>
          <p:cNvSpPr/>
          <p:nvPr/>
        </p:nvSpPr>
        <p:spPr>
          <a:xfrm>
            <a:off x="73948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9"/>
          <p:cNvSpPr/>
          <p:nvPr/>
        </p:nvSpPr>
        <p:spPr>
          <a:xfrm>
            <a:off x="74480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1"/>
        </a:solidFill>
      </p:bgPr>
    </p:bg>
    <p:spTree>
      <p:nvGrpSpPr>
        <p:cNvPr id="481" name="Shape 481"/>
        <p:cNvGrpSpPr/>
        <p:nvPr/>
      </p:nvGrpSpPr>
      <p:grpSpPr>
        <a:xfrm>
          <a:off x="0" y="0"/>
          <a:ext cx="0" cy="0"/>
          <a:chOff x="0" y="0"/>
          <a:chExt cx="0" cy="0"/>
        </a:xfrm>
      </p:grpSpPr>
      <p:sp>
        <p:nvSpPr>
          <p:cNvPr id="482" name="Google Shape;482;p100"/>
          <p:cNvSpPr txBox="1"/>
          <p:nvPr>
            <p:ph type="title"/>
          </p:nvPr>
        </p:nvSpPr>
        <p:spPr>
          <a:xfrm>
            <a:off x="720000" y="3072479"/>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3" name="Google Shape;483;p100"/>
          <p:cNvSpPr txBox="1"/>
          <p:nvPr>
            <p:ph idx="1" type="subTitle"/>
          </p:nvPr>
        </p:nvSpPr>
        <p:spPr>
          <a:xfrm>
            <a:off x="720000" y="3424179"/>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4" name="Google Shape;484;p100"/>
          <p:cNvSpPr txBox="1"/>
          <p:nvPr>
            <p:ph idx="2"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485" name="Google Shape;485;p100"/>
          <p:cNvSpPr txBox="1"/>
          <p:nvPr>
            <p:ph idx="3" type="title"/>
          </p:nvPr>
        </p:nvSpPr>
        <p:spPr>
          <a:xfrm>
            <a:off x="3403800" y="3072479"/>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6" name="Google Shape;486;p100"/>
          <p:cNvSpPr txBox="1"/>
          <p:nvPr>
            <p:ph idx="4" type="subTitle"/>
          </p:nvPr>
        </p:nvSpPr>
        <p:spPr>
          <a:xfrm>
            <a:off x="3403800" y="3424179"/>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7" name="Google Shape;487;p100"/>
          <p:cNvSpPr txBox="1"/>
          <p:nvPr>
            <p:ph idx="5" type="title"/>
          </p:nvPr>
        </p:nvSpPr>
        <p:spPr>
          <a:xfrm>
            <a:off x="6087600" y="3072479"/>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8" name="Google Shape;488;p100"/>
          <p:cNvSpPr txBox="1"/>
          <p:nvPr>
            <p:ph idx="6" type="subTitle"/>
          </p:nvPr>
        </p:nvSpPr>
        <p:spPr>
          <a:xfrm>
            <a:off x="6087600" y="3424179"/>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9" name="Google Shape;489;p100"/>
          <p:cNvSpPr/>
          <p:nvPr/>
        </p:nvSpPr>
        <p:spPr>
          <a:xfrm>
            <a:off x="31866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00"/>
          <p:cNvSpPr/>
          <p:nvPr/>
        </p:nvSpPr>
        <p:spPr>
          <a:xfrm flipH="1">
            <a:off x="879267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00"/>
          <p:cNvSpPr/>
          <p:nvPr/>
        </p:nvSpPr>
        <p:spPr>
          <a:xfrm flipH="1">
            <a:off x="88351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00"/>
          <p:cNvSpPr/>
          <p:nvPr/>
        </p:nvSpPr>
        <p:spPr>
          <a:xfrm flipH="1">
            <a:off x="244413"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00"/>
          <p:cNvSpPr/>
          <p:nvPr/>
        </p:nvSpPr>
        <p:spPr>
          <a:xfrm flipH="1">
            <a:off x="6276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00"/>
          <p:cNvSpPr/>
          <p:nvPr/>
        </p:nvSpPr>
        <p:spPr>
          <a:xfrm flipH="1">
            <a:off x="8687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00"/>
          <p:cNvSpPr/>
          <p:nvPr/>
        </p:nvSpPr>
        <p:spPr>
          <a:xfrm flipH="1">
            <a:off x="18922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00"/>
          <p:cNvSpPr/>
          <p:nvPr/>
        </p:nvSpPr>
        <p:spPr>
          <a:xfrm flipH="1">
            <a:off x="88351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00"/>
          <p:cNvSpPr/>
          <p:nvPr/>
        </p:nvSpPr>
        <p:spPr>
          <a:xfrm flipH="1">
            <a:off x="836352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8" name="Google Shape;498;p100"/>
          <p:cNvGrpSpPr/>
          <p:nvPr/>
        </p:nvGrpSpPr>
        <p:grpSpPr>
          <a:xfrm flipH="1">
            <a:off x="8718265" y="1010908"/>
            <a:ext cx="166803" cy="177369"/>
            <a:chOff x="753050" y="2294125"/>
            <a:chExt cx="312600" cy="332400"/>
          </a:xfrm>
        </p:grpSpPr>
        <p:cxnSp>
          <p:nvCxnSpPr>
            <p:cNvPr id="499" name="Google Shape;499;p100"/>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00" name="Google Shape;500;p100"/>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01" name="Google Shape;501;p100"/>
          <p:cNvSpPr/>
          <p:nvPr/>
        </p:nvSpPr>
        <p:spPr>
          <a:xfrm flipH="1">
            <a:off x="7771652"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00"/>
          <p:cNvSpPr/>
          <p:nvPr/>
        </p:nvSpPr>
        <p:spPr>
          <a:xfrm flipH="1">
            <a:off x="8021213"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00"/>
          <p:cNvSpPr/>
          <p:nvPr/>
        </p:nvSpPr>
        <p:spPr>
          <a:xfrm flipH="1">
            <a:off x="880512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00"/>
          <p:cNvSpPr/>
          <p:nvPr/>
        </p:nvSpPr>
        <p:spPr>
          <a:xfrm>
            <a:off x="7199088"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00"/>
          <p:cNvSpPr/>
          <p:nvPr/>
        </p:nvSpPr>
        <p:spPr>
          <a:xfrm flipH="1">
            <a:off x="832787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00"/>
          <p:cNvSpPr/>
          <p:nvPr/>
        </p:nvSpPr>
        <p:spPr>
          <a:xfrm flipH="1" rot="10800000">
            <a:off x="1944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00"/>
          <p:cNvSpPr/>
          <p:nvPr/>
        </p:nvSpPr>
        <p:spPr>
          <a:xfrm flipH="1" rot="10800000">
            <a:off x="54439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00"/>
          <p:cNvSpPr/>
          <p:nvPr/>
        </p:nvSpPr>
        <p:spPr>
          <a:xfrm flipH="1" rot="10800000">
            <a:off x="2868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00"/>
          <p:cNvSpPr/>
          <p:nvPr/>
        </p:nvSpPr>
        <p:spPr>
          <a:xfrm flipH="1" rot="10800000">
            <a:off x="2069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00"/>
          <p:cNvSpPr/>
          <p:nvPr/>
        </p:nvSpPr>
        <p:spPr>
          <a:xfrm flipH="1">
            <a:off x="3792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 name="Google Shape;511;p100"/>
          <p:cNvGrpSpPr/>
          <p:nvPr/>
        </p:nvGrpSpPr>
        <p:grpSpPr>
          <a:xfrm flipH="1">
            <a:off x="258915" y="1010908"/>
            <a:ext cx="166803" cy="177369"/>
            <a:chOff x="753050" y="2294125"/>
            <a:chExt cx="312600" cy="332400"/>
          </a:xfrm>
        </p:grpSpPr>
        <p:cxnSp>
          <p:nvCxnSpPr>
            <p:cNvPr id="512" name="Google Shape;512;p100"/>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13" name="Google Shape;513;p100"/>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14" name="Google Shape;514;p100"/>
          <p:cNvSpPr/>
          <p:nvPr/>
        </p:nvSpPr>
        <p:spPr>
          <a:xfrm rot="10800000">
            <a:off x="35520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00"/>
          <p:cNvSpPr/>
          <p:nvPr/>
        </p:nvSpPr>
        <p:spPr>
          <a:xfrm rot="10800000">
            <a:off x="17199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00"/>
          <p:cNvSpPr/>
          <p:nvPr/>
        </p:nvSpPr>
        <p:spPr>
          <a:xfrm flipH="1" rot="10800000">
            <a:off x="70589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accent1"/>
        </a:solidFill>
      </p:bgPr>
    </p:bg>
    <p:spTree>
      <p:nvGrpSpPr>
        <p:cNvPr id="517" name="Shape 517"/>
        <p:cNvGrpSpPr/>
        <p:nvPr/>
      </p:nvGrpSpPr>
      <p:grpSpPr>
        <a:xfrm>
          <a:off x="0" y="0"/>
          <a:ext cx="0" cy="0"/>
          <a:chOff x="0" y="0"/>
          <a:chExt cx="0" cy="0"/>
        </a:xfrm>
      </p:grpSpPr>
      <p:sp>
        <p:nvSpPr>
          <p:cNvPr id="518" name="Google Shape;518;p10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19" name="Google Shape;519;p101"/>
          <p:cNvSpPr txBox="1"/>
          <p:nvPr>
            <p:ph idx="2" type="title"/>
          </p:nvPr>
        </p:nvSpPr>
        <p:spPr>
          <a:xfrm flipH="1">
            <a:off x="5434640" y="1313242"/>
            <a:ext cx="2336400" cy="25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2"/>
              </a:buClr>
              <a:buSzPts val="2200"/>
              <a:buNone/>
              <a:defRPr sz="2200">
                <a:solidFill>
                  <a:schemeClr val="accent2"/>
                </a:solidFill>
              </a:defRPr>
            </a:lvl2pPr>
            <a:lvl3pPr lvl="2" algn="ctr">
              <a:lnSpc>
                <a:spcPct val="100000"/>
              </a:lnSpc>
              <a:spcBef>
                <a:spcPts val="0"/>
              </a:spcBef>
              <a:spcAft>
                <a:spcPts val="0"/>
              </a:spcAft>
              <a:buClr>
                <a:schemeClr val="accent2"/>
              </a:buClr>
              <a:buSzPts val="2200"/>
              <a:buNone/>
              <a:defRPr sz="2200">
                <a:solidFill>
                  <a:schemeClr val="accent2"/>
                </a:solidFill>
              </a:defRPr>
            </a:lvl3pPr>
            <a:lvl4pPr lvl="3" algn="ctr">
              <a:lnSpc>
                <a:spcPct val="100000"/>
              </a:lnSpc>
              <a:spcBef>
                <a:spcPts val="0"/>
              </a:spcBef>
              <a:spcAft>
                <a:spcPts val="0"/>
              </a:spcAft>
              <a:buClr>
                <a:schemeClr val="accent2"/>
              </a:buClr>
              <a:buSzPts val="2200"/>
              <a:buNone/>
              <a:defRPr sz="2200">
                <a:solidFill>
                  <a:schemeClr val="accent2"/>
                </a:solidFill>
              </a:defRPr>
            </a:lvl4pPr>
            <a:lvl5pPr lvl="4" algn="ctr">
              <a:lnSpc>
                <a:spcPct val="100000"/>
              </a:lnSpc>
              <a:spcBef>
                <a:spcPts val="0"/>
              </a:spcBef>
              <a:spcAft>
                <a:spcPts val="0"/>
              </a:spcAft>
              <a:buClr>
                <a:schemeClr val="accent2"/>
              </a:buClr>
              <a:buSzPts val="2200"/>
              <a:buNone/>
              <a:defRPr sz="2200">
                <a:solidFill>
                  <a:schemeClr val="accent2"/>
                </a:solidFill>
              </a:defRPr>
            </a:lvl5pPr>
            <a:lvl6pPr lvl="5" algn="ctr">
              <a:lnSpc>
                <a:spcPct val="100000"/>
              </a:lnSpc>
              <a:spcBef>
                <a:spcPts val="0"/>
              </a:spcBef>
              <a:spcAft>
                <a:spcPts val="0"/>
              </a:spcAft>
              <a:buClr>
                <a:schemeClr val="accent2"/>
              </a:buClr>
              <a:buSzPts val="2200"/>
              <a:buNone/>
              <a:defRPr sz="2200">
                <a:solidFill>
                  <a:schemeClr val="accent2"/>
                </a:solidFill>
              </a:defRPr>
            </a:lvl6pPr>
            <a:lvl7pPr lvl="6" algn="ctr">
              <a:lnSpc>
                <a:spcPct val="100000"/>
              </a:lnSpc>
              <a:spcBef>
                <a:spcPts val="0"/>
              </a:spcBef>
              <a:spcAft>
                <a:spcPts val="0"/>
              </a:spcAft>
              <a:buClr>
                <a:schemeClr val="accent2"/>
              </a:buClr>
              <a:buSzPts val="2200"/>
              <a:buNone/>
              <a:defRPr sz="2200">
                <a:solidFill>
                  <a:schemeClr val="accent2"/>
                </a:solidFill>
              </a:defRPr>
            </a:lvl7pPr>
            <a:lvl8pPr lvl="7" algn="ctr">
              <a:lnSpc>
                <a:spcPct val="100000"/>
              </a:lnSpc>
              <a:spcBef>
                <a:spcPts val="0"/>
              </a:spcBef>
              <a:spcAft>
                <a:spcPts val="0"/>
              </a:spcAft>
              <a:buClr>
                <a:schemeClr val="accent2"/>
              </a:buClr>
              <a:buSzPts val="2200"/>
              <a:buNone/>
              <a:defRPr sz="2200">
                <a:solidFill>
                  <a:schemeClr val="accent2"/>
                </a:solidFill>
              </a:defRPr>
            </a:lvl8pPr>
            <a:lvl9pPr lvl="8" algn="ctr">
              <a:lnSpc>
                <a:spcPct val="100000"/>
              </a:lnSpc>
              <a:spcBef>
                <a:spcPts val="0"/>
              </a:spcBef>
              <a:spcAft>
                <a:spcPts val="0"/>
              </a:spcAft>
              <a:buClr>
                <a:schemeClr val="accent2"/>
              </a:buClr>
              <a:buSzPts val="2200"/>
              <a:buNone/>
              <a:defRPr sz="2200">
                <a:solidFill>
                  <a:schemeClr val="accent2"/>
                </a:solidFill>
              </a:defRPr>
            </a:lvl9pPr>
          </a:lstStyle>
          <a:p/>
        </p:txBody>
      </p:sp>
      <p:sp>
        <p:nvSpPr>
          <p:cNvPr id="520" name="Google Shape;520;p101"/>
          <p:cNvSpPr txBox="1"/>
          <p:nvPr>
            <p:ph idx="1" type="subTitle"/>
          </p:nvPr>
        </p:nvSpPr>
        <p:spPr>
          <a:xfrm flipH="1">
            <a:off x="5434640" y="1641126"/>
            <a:ext cx="2336400" cy="45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1" name="Google Shape;521;p101"/>
          <p:cNvSpPr/>
          <p:nvPr/>
        </p:nvSpPr>
        <p:spPr>
          <a:xfrm>
            <a:off x="31866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01"/>
          <p:cNvSpPr/>
          <p:nvPr/>
        </p:nvSpPr>
        <p:spPr>
          <a:xfrm flipH="1">
            <a:off x="879267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1"/>
          <p:cNvSpPr/>
          <p:nvPr/>
        </p:nvSpPr>
        <p:spPr>
          <a:xfrm flipH="1">
            <a:off x="88351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01"/>
          <p:cNvSpPr/>
          <p:nvPr/>
        </p:nvSpPr>
        <p:spPr>
          <a:xfrm flipH="1">
            <a:off x="244413"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01"/>
          <p:cNvSpPr/>
          <p:nvPr/>
        </p:nvSpPr>
        <p:spPr>
          <a:xfrm flipH="1">
            <a:off x="6276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01"/>
          <p:cNvSpPr/>
          <p:nvPr/>
        </p:nvSpPr>
        <p:spPr>
          <a:xfrm flipH="1">
            <a:off x="8687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01"/>
          <p:cNvSpPr/>
          <p:nvPr/>
        </p:nvSpPr>
        <p:spPr>
          <a:xfrm flipH="1">
            <a:off x="18922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01"/>
          <p:cNvSpPr/>
          <p:nvPr/>
        </p:nvSpPr>
        <p:spPr>
          <a:xfrm flipH="1">
            <a:off x="88351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1"/>
          <p:cNvSpPr/>
          <p:nvPr/>
        </p:nvSpPr>
        <p:spPr>
          <a:xfrm flipH="1">
            <a:off x="836352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0" name="Google Shape;530;p101"/>
          <p:cNvGrpSpPr/>
          <p:nvPr/>
        </p:nvGrpSpPr>
        <p:grpSpPr>
          <a:xfrm flipH="1">
            <a:off x="8718265" y="1010908"/>
            <a:ext cx="166803" cy="177369"/>
            <a:chOff x="753050" y="2294125"/>
            <a:chExt cx="312600" cy="332400"/>
          </a:xfrm>
        </p:grpSpPr>
        <p:cxnSp>
          <p:nvCxnSpPr>
            <p:cNvPr id="531" name="Google Shape;531;p101"/>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32" name="Google Shape;532;p101"/>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33" name="Google Shape;533;p101"/>
          <p:cNvSpPr/>
          <p:nvPr/>
        </p:nvSpPr>
        <p:spPr>
          <a:xfrm flipH="1">
            <a:off x="7771652"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01"/>
          <p:cNvSpPr/>
          <p:nvPr/>
        </p:nvSpPr>
        <p:spPr>
          <a:xfrm flipH="1">
            <a:off x="8021213"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01"/>
          <p:cNvSpPr/>
          <p:nvPr/>
        </p:nvSpPr>
        <p:spPr>
          <a:xfrm flipH="1">
            <a:off x="880512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01"/>
          <p:cNvSpPr/>
          <p:nvPr/>
        </p:nvSpPr>
        <p:spPr>
          <a:xfrm>
            <a:off x="7199088"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01"/>
          <p:cNvSpPr/>
          <p:nvPr/>
        </p:nvSpPr>
        <p:spPr>
          <a:xfrm flipH="1">
            <a:off x="832787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1"/>
          <p:cNvSpPr/>
          <p:nvPr/>
        </p:nvSpPr>
        <p:spPr>
          <a:xfrm flipH="1" rot="10800000">
            <a:off x="1944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1"/>
          <p:cNvSpPr/>
          <p:nvPr/>
        </p:nvSpPr>
        <p:spPr>
          <a:xfrm flipH="1" rot="10800000">
            <a:off x="54439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1"/>
          <p:cNvSpPr/>
          <p:nvPr/>
        </p:nvSpPr>
        <p:spPr>
          <a:xfrm flipH="1" rot="10800000">
            <a:off x="2868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1"/>
          <p:cNvSpPr/>
          <p:nvPr/>
        </p:nvSpPr>
        <p:spPr>
          <a:xfrm flipH="1" rot="10800000">
            <a:off x="2069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1"/>
          <p:cNvSpPr/>
          <p:nvPr/>
        </p:nvSpPr>
        <p:spPr>
          <a:xfrm flipH="1">
            <a:off x="3792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101"/>
          <p:cNvGrpSpPr/>
          <p:nvPr/>
        </p:nvGrpSpPr>
        <p:grpSpPr>
          <a:xfrm flipH="1">
            <a:off x="258915" y="1010908"/>
            <a:ext cx="166803" cy="177369"/>
            <a:chOff x="753050" y="2294125"/>
            <a:chExt cx="312600" cy="332400"/>
          </a:xfrm>
        </p:grpSpPr>
        <p:cxnSp>
          <p:nvCxnSpPr>
            <p:cNvPr id="544" name="Google Shape;544;p101"/>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45" name="Google Shape;545;p101"/>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46" name="Google Shape;546;p101"/>
          <p:cNvSpPr/>
          <p:nvPr/>
        </p:nvSpPr>
        <p:spPr>
          <a:xfrm rot="10800000">
            <a:off x="35520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1"/>
          <p:cNvSpPr/>
          <p:nvPr/>
        </p:nvSpPr>
        <p:spPr>
          <a:xfrm rot="10800000">
            <a:off x="17199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1"/>
          <p:cNvSpPr/>
          <p:nvPr/>
        </p:nvSpPr>
        <p:spPr>
          <a:xfrm flipH="1" rot="10800000">
            <a:off x="70589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1"/>
          <p:cNvSpPr txBox="1"/>
          <p:nvPr>
            <p:ph idx="3" type="title"/>
          </p:nvPr>
        </p:nvSpPr>
        <p:spPr>
          <a:xfrm flipH="1">
            <a:off x="5434640" y="2490667"/>
            <a:ext cx="2336400" cy="25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2"/>
              </a:buClr>
              <a:buSzPts val="2200"/>
              <a:buNone/>
              <a:defRPr sz="2200">
                <a:solidFill>
                  <a:schemeClr val="accent2"/>
                </a:solidFill>
              </a:defRPr>
            </a:lvl2pPr>
            <a:lvl3pPr lvl="2" algn="ctr">
              <a:lnSpc>
                <a:spcPct val="100000"/>
              </a:lnSpc>
              <a:spcBef>
                <a:spcPts val="0"/>
              </a:spcBef>
              <a:spcAft>
                <a:spcPts val="0"/>
              </a:spcAft>
              <a:buClr>
                <a:schemeClr val="accent2"/>
              </a:buClr>
              <a:buSzPts val="2200"/>
              <a:buNone/>
              <a:defRPr sz="2200">
                <a:solidFill>
                  <a:schemeClr val="accent2"/>
                </a:solidFill>
              </a:defRPr>
            </a:lvl3pPr>
            <a:lvl4pPr lvl="3" algn="ctr">
              <a:lnSpc>
                <a:spcPct val="100000"/>
              </a:lnSpc>
              <a:spcBef>
                <a:spcPts val="0"/>
              </a:spcBef>
              <a:spcAft>
                <a:spcPts val="0"/>
              </a:spcAft>
              <a:buClr>
                <a:schemeClr val="accent2"/>
              </a:buClr>
              <a:buSzPts val="2200"/>
              <a:buNone/>
              <a:defRPr sz="2200">
                <a:solidFill>
                  <a:schemeClr val="accent2"/>
                </a:solidFill>
              </a:defRPr>
            </a:lvl4pPr>
            <a:lvl5pPr lvl="4" algn="ctr">
              <a:lnSpc>
                <a:spcPct val="100000"/>
              </a:lnSpc>
              <a:spcBef>
                <a:spcPts val="0"/>
              </a:spcBef>
              <a:spcAft>
                <a:spcPts val="0"/>
              </a:spcAft>
              <a:buClr>
                <a:schemeClr val="accent2"/>
              </a:buClr>
              <a:buSzPts val="2200"/>
              <a:buNone/>
              <a:defRPr sz="2200">
                <a:solidFill>
                  <a:schemeClr val="accent2"/>
                </a:solidFill>
              </a:defRPr>
            </a:lvl5pPr>
            <a:lvl6pPr lvl="5" algn="ctr">
              <a:lnSpc>
                <a:spcPct val="100000"/>
              </a:lnSpc>
              <a:spcBef>
                <a:spcPts val="0"/>
              </a:spcBef>
              <a:spcAft>
                <a:spcPts val="0"/>
              </a:spcAft>
              <a:buClr>
                <a:schemeClr val="accent2"/>
              </a:buClr>
              <a:buSzPts val="2200"/>
              <a:buNone/>
              <a:defRPr sz="2200">
                <a:solidFill>
                  <a:schemeClr val="accent2"/>
                </a:solidFill>
              </a:defRPr>
            </a:lvl6pPr>
            <a:lvl7pPr lvl="6" algn="ctr">
              <a:lnSpc>
                <a:spcPct val="100000"/>
              </a:lnSpc>
              <a:spcBef>
                <a:spcPts val="0"/>
              </a:spcBef>
              <a:spcAft>
                <a:spcPts val="0"/>
              </a:spcAft>
              <a:buClr>
                <a:schemeClr val="accent2"/>
              </a:buClr>
              <a:buSzPts val="2200"/>
              <a:buNone/>
              <a:defRPr sz="2200">
                <a:solidFill>
                  <a:schemeClr val="accent2"/>
                </a:solidFill>
              </a:defRPr>
            </a:lvl7pPr>
            <a:lvl8pPr lvl="7" algn="ctr">
              <a:lnSpc>
                <a:spcPct val="100000"/>
              </a:lnSpc>
              <a:spcBef>
                <a:spcPts val="0"/>
              </a:spcBef>
              <a:spcAft>
                <a:spcPts val="0"/>
              </a:spcAft>
              <a:buClr>
                <a:schemeClr val="accent2"/>
              </a:buClr>
              <a:buSzPts val="2200"/>
              <a:buNone/>
              <a:defRPr sz="2200">
                <a:solidFill>
                  <a:schemeClr val="accent2"/>
                </a:solidFill>
              </a:defRPr>
            </a:lvl8pPr>
            <a:lvl9pPr lvl="8" algn="ctr">
              <a:lnSpc>
                <a:spcPct val="100000"/>
              </a:lnSpc>
              <a:spcBef>
                <a:spcPts val="0"/>
              </a:spcBef>
              <a:spcAft>
                <a:spcPts val="0"/>
              </a:spcAft>
              <a:buClr>
                <a:schemeClr val="accent2"/>
              </a:buClr>
              <a:buSzPts val="2200"/>
              <a:buNone/>
              <a:defRPr sz="2200">
                <a:solidFill>
                  <a:schemeClr val="accent2"/>
                </a:solidFill>
              </a:defRPr>
            </a:lvl9pPr>
          </a:lstStyle>
          <a:p/>
        </p:txBody>
      </p:sp>
      <p:sp>
        <p:nvSpPr>
          <p:cNvPr id="550" name="Google Shape;550;p101"/>
          <p:cNvSpPr txBox="1"/>
          <p:nvPr>
            <p:ph idx="4" type="subTitle"/>
          </p:nvPr>
        </p:nvSpPr>
        <p:spPr>
          <a:xfrm flipH="1">
            <a:off x="5434640" y="2818551"/>
            <a:ext cx="2336400" cy="45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1" name="Google Shape;551;p101"/>
          <p:cNvSpPr txBox="1"/>
          <p:nvPr>
            <p:ph idx="5" type="title"/>
          </p:nvPr>
        </p:nvSpPr>
        <p:spPr>
          <a:xfrm flipH="1">
            <a:off x="5434640" y="3668092"/>
            <a:ext cx="2336400" cy="25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200"/>
              <a:buNone/>
              <a:defRPr sz="2200">
                <a:solidFill>
                  <a:schemeClr val="accent3"/>
                </a:solidFill>
              </a:defRPr>
            </a:lvl1pPr>
            <a:lvl2pPr lvl="1" algn="ctr">
              <a:lnSpc>
                <a:spcPct val="100000"/>
              </a:lnSpc>
              <a:spcBef>
                <a:spcPts val="0"/>
              </a:spcBef>
              <a:spcAft>
                <a:spcPts val="0"/>
              </a:spcAft>
              <a:buClr>
                <a:schemeClr val="accent2"/>
              </a:buClr>
              <a:buSzPts val="2200"/>
              <a:buNone/>
              <a:defRPr sz="2200">
                <a:solidFill>
                  <a:schemeClr val="accent2"/>
                </a:solidFill>
              </a:defRPr>
            </a:lvl2pPr>
            <a:lvl3pPr lvl="2" algn="ctr">
              <a:lnSpc>
                <a:spcPct val="100000"/>
              </a:lnSpc>
              <a:spcBef>
                <a:spcPts val="0"/>
              </a:spcBef>
              <a:spcAft>
                <a:spcPts val="0"/>
              </a:spcAft>
              <a:buClr>
                <a:schemeClr val="accent2"/>
              </a:buClr>
              <a:buSzPts val="2200"/>
              <a:buNone/>
              <a:defRPr sz="2200">
                <a:solidFill>
                  <a:schemeClr val="accent2"/>
                </a:solidFill>
              </a:defRPr>
            </a:lvl3pPr>
            <a:lvl4pPr lvl="3" algn="ctr">
              <a:lnSpc>
                <a:spcPct val="100000"/>
              </a:lnSpc>
              <a:spcBef>
                <a:spcPts val="0"/>
              </a:spcBef>
              <a:spcAft>
                <a:spcPts val="0"/>
              </a:spcAft>
              <a:buClr>
                <a:schemeClr val="accent2"/>
              </a:buClr>
              <a:buSzPts val="2200"/>
              <a:buNone/>
              <a:defRPr sz="2200">
                <a:solidFill>
                  <a:schemeClr val="accent2"/>
                </a:solidFill>
              </a:defRPr>
            </a:lvl4pPr>
            <a:lvl5pPr lvl="4" algn="ctr">
              <a:lnSpc>
                <a:spcPct val="100000"/>
              </a:lnSpc>
              <a:spcBef>
                <a:spcPts val="0"/>
              </a:spcBef>
              <a:spcAft>
                <a:spcPts val="0"/>
              </a:spcAft>
              <a:buClr>
                <a:schemeClr val="accent2"/>
              </a:buClr>
              <a:buSzPts val="2200"/>
              <a:buNone/>
              <a:defRPr sz="2200">
                <a:solidFill>
                  <a:schemeClr val="accent2"/>
                </a:solidFill>
              </a:defRPr>
            </a:lvl5pPr>
            <a:lvl6pPr lvl="5" algn="ctr">
              <a:lnSpc>
                <a:spcPct val="100000"/>
              </a:lnSpc>
              <a:spcBef>
                <a:spcPts val="0"/>
              </a:spcBef>
              <a:spcAft>
                <a:spcPts val="0"/>
              </a:spcAft>
              <a:buClr>
                <a:schemeClr val="accent2"/>
              </a:buClr>
              <a:buSzPts val="2200"/>
              <a:buNone/>
              <a:defRPr sz="2200">
                <a:solidFill>
                  <a:schemeClr val="accent2"/>
                </a:solidFill>
              </a:defRPr>
            </a:lvl6pPr>
            <a:lvl7pPr lvl="6" algn="ctr">
              <a:lnSpc>
                <a:spcPct val="100000"/>
              </a:lnSpc>
              <a:spcBef>
                <a:spcPts val="0"/>
              </a:spcBef>
              <a:spcAft>
                <a:spcPts val="0"/>
              </a:spcAft>
              <a:buClr>
                <a:schemeClr val="accent2"/>
              </a:buClr>
              <a:buSzPts val="2200"/>
              <a:buNone/>
              <a:defRPr sz="2200">
                <a:solidFill>
                  <a:schemeClr val="accent2"/>
                </a:solidFill>
              </a:defRPr>
            </a:lvl7pPr>
            <a:lvl8pPr lvl="7" algn="ctr">
              <a:lnSpc>
                <a:spcPct val="100000"/>
              </a:lnSpc>
              <a:spcBef>
                <a:spcPts val="0"/>
              </a:spcBef>
              <a:spcAft>
                <a:spcPts val="0"/>
              </a:spcAft>
              <a:buClr>
                <a:schemeClr val="accent2"/>
              </a:buClr>
              <a:buSzPts val="2200"/>
              <a:buNone/>
              <a:defRPr sz="2200">
                <a:solidFill>
                  <a:schemeClr val="accent2"/>
                </a:solidFill>
              </a:defRPr>
            </a:lvl8pPr>
            <a:lvl9pPr lvl="8" algn="ctr">
              <a:lnSpc>
                <a:spcPct val="100000"/>
              </a:lnSpc>
              <a:spcBef>
                <a:spcPts val="0"/>
              </a:spcBef>
              <a:spcAft>
                <a:spcPts val="0"/>
              </a:spcAft>
              <a:buClr>
                <a:schemeClr val="accent2"/>
              </a:buClr>
              <a:buSzPts val="2200"/>
              <a:buNone/>
              <a:defRPr sz="2200">
                <a:solidFill>
                  <a:schemeClr val="accent2"/>
                </a:solidFill>
              </a:defRPr>
            </a:lvl9pPr>
          </a:lstStyle>
          <a:p/>
        </p:txBody>
      </p:sp>
      <p:sp>
        <p:nvSpPr>
          <p:cNvPr id="552" name="Google Shape;552;p101"/>
          <p:cNvSpPr txBox="1"/>
          <p:nvPr>
            <p:ph idx="6" type="subTitle"/>
          </p:nvPr>
        </p:nvSpPr>
        <p:spPr>
          <a:xfrm flipH="1">
            <a:off x="5434640" y="3995976"/>
            <a:ext cx="2336400" cy="45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
    <p:bg>
      <p:bgPr>
        <a:solidFill>
          <a:schemeClr val="accent1"/>
        </a:solidFill>
      </p:bgPr>
    </p:bg>
    <p:spTree>
      <p:nvGrpSpPr>
        <p:cNvPr id="553" name="Shape 553"/>
        <p:cNvGrpSpPr/>
        <p:nvPr/>
      </p:nvGrpSpPr>
      <p:grpSpPr>
        <a:xfrm>
          <a:off x="0" y="0"/>
          <a:ext cx="0" cy="0"/>
          <a:chOff x="0" y="0"/>
          <a:chExt cx="0" cy="0"/>
        </a:xfrm>
      </p:grpSpPr>
      <p:sp>
        <p:nvSpPr>
          <p:cNvPr id="554" name="Google Shape;554;p102"/>
          <p:cNvSpPr txBox="1"/>
          <p:nvPr>
            <p:ph type="title"/>
          </p:nvPr>
        </p:nvSpPr>
        <p:spPr>
          <a:xfrm>
            <a:off x="720000" y="2962154"/>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5" name="Google Shape;555;p102"/>
          <p:cNvSpPr txBox="1"/>
          <p:nvPr>
            <p:ph idx="1" type="subTitle"/>
          </p:nvPr>
        </p:nvSpPr>
        <p:spPr>
          <a:xfrm>
            <a:off x="720000" y="2206604"/>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6" name="Google Shape;556;p102"/>
          <p:cNvSpPr txBox="1"/>
          <p:nvPr>
            <p:ph idx="2"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57" name="Google Shape;557;p102"/>
          <p:cNvSpPr txBox="1"/>
          <p:nvPr>
            <p:ph idx="3" type="title"/>
          </p:nvPr>
        </p:nvSpPr>
        <p:spPr>
          <a:xfrm>
            <a:off x="3403800" y="2962154"/>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8" name="Google Shape;558;p102"/>
          <p:cNvSpPr txBox="1"/>
          <p:nvPr>
            <p:ph idx="4" type="subTitle"/>
          </p:nvPr>
        </p:nvSpPr>
        <p:spPr>
          <a:xfrm>
            <a:off x="3403800" y="2206604"/>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9" name="Google Shape;559;p102"/>
          <p:cNvSpPr txBox="1"/>
          <p:nvPr>
            <p:ph idx="5" type="title"/>
          </p:nvPr>
        </p:nvSpPr>
        <p:spPr>
          <a:xfrm>
            <a:off x="6087600" y="2962154"/>
            <a:ext cx="23364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60" name="Google Shape;560;p102"/>
          <p:cNvSpPr txBox="1"/>
          <p:nvPr>
            <p:ph idx="6" type="subTitle"/>
          </p:nvPr>
        </p:nvSpPr>
        <p:spPr>
          <a:xfrm>
            <a:off x="6087600" y="2206604"/>
            <a:ext cx="23364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1" name="Google Shape;561;p102"/>
          <p:cNvSpPr/>
          <p:nvPr/>
        </p:nvSpPr>
        <p:spPr>
          <a:xfrm>
            <a:off x="31866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02"/>
          <p:cNvSpPr/>
          <p:nvPr/>
        </p:nvSpPr>
        <p:spPr>
          <a:xfrm flipH="1">
            <a:off x="879267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02"/>
          <p:cNvSpPr/>
          <p:nvPr/>
        </p:nvSpPr>
        <p:spPr>
          <a:xfrm flipH="1">
            <a:off x="88351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2"/>
          <p:cNvSpPr/>
          <p:nvPr/>
        </p:nvSpPr>
        <p:spPr>
          <a:xfrm flipH="1">
            <a:off x="244413"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2"/>
          <p:cNvSpPr/>
          <p:nvPr/>
        </p:nvSpPr>
        <p:spPr>
          <a:xfrm flipH="1">
            <a:off x="6276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02"/>
          <p:cNvSpPr/>
          <p:nvPr/>
        </p:nvSpPr>
        <p:spPr>
          <a:xfrm flipH="1">
            <a:off x="8687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02"/>
          <p:cNvSpPr/>
          <p:nvPr/>
        </p:nvSpPr>
        <p:spPr>
          <a:xfrm flipH="1">
            <a:off x="18922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flipH="1">
            <a:off x="88351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2"/>
          <p:cNvSpPr/>
          <p:nvPr/>
        </p:nvSpPr>
        <p:spPr>
          <a:xfrm flipH="1">
            <a:off x="836352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0" name="Google Shape;570;p102"/>
          <p:cNvGrpSpPr/>
          <p:nvPr/>
        </p:nvGrpSpPr>
        <p:grpSpPr>
          <a:xfrm flipH="1">
            <a:off x="8718265" y="1010908"/>
            <a:ext cx="166803" cy="177369"/>
            <a:chOff x="753050" y="2294125"/>
            <a:chExt cx="312600" cy="332400"/>
          </a:xfrm>
        </p:grpSpPr>
        <p:cxnSp>
          <p:nvCxnSpPr>
            <p:cNvPr id="571" name="Google Shape;571;p102"/>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72" name="Google Shape;572;p102"/>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73" name="Google Shape;573;p102"/>
          <p:cNvSpPr/>
          <p:nvPr/>
        </p:nvSpPr>
        <p:spPr>
          <a:xfrm flipH="1">
            <a:off x="7771652"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02"/>
          <p:cNvSpPr/>
          <p:nvPr/>
        </p:nvSpPr>
        <p:spPr>
          <a:xfrm flipH="1">
            <a:off x="8021213"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02"/>
          <p:cNvSpPr/>
          <p:nvPr/>
        </p:nvSpPr>
        <p:spPr>
          <a:xfrm flipH="1">
            <a:off x="880512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02"/>
          <p:cNvSpPr/>
          <p:nvPr/>
        </p:nvSpPr>
        <p:spPr>
          <a:xfrm>
            <a:off x="7199088"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02"/>
          <p:cNvSpPr/>
          <p:nvPr/>
        </p:nvSpPr>
        <p:spPr>
          <a:xfrm flipH="1">
            <a:off x="832787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2"/>
          <p:cNvSpPr/>
          <p:nvPr/>
        </p:nvSpPr>
        <p:spPr>
          <a:xfrm flipH="1" rot="10800000">
            <a:off x="1944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02"/>
          <p:cNvSpPr/>
          <p:nvPr/>
        </p:nvSpPr>
        <p:spPr>
          <a:xfrm flipH="1" rot="10800000">
            <a:off x="54439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02"/>
          <p:cNvSpPr/>
          <p:nvPr/>
        </p:nvSpPr>
        <p:spPr>
          <a:xfrm flipH="1" rot="10800000">
            <a:off x="2868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02"/>
          <p:cNvSpPr/>
          <p:nvPr/>
        </p:nvSpPr>
        <p:spPr>
          <a:xfrm flipH="1" rot="10800000">
            <a:off x="2069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02"/>
          <p:cNvSpPr/>
          <p:nvPr/>
        </p:nvSpPr>
        <p:spPr>
          <a:xfrm flipH="1">
            <a:off x="3792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 name="Google Shape;583;p102"/>
          <p:cNvGrpSpPr/>
          <p:nvPr/>
        </p:nvGrpSpPr>
        <p:grpSpPr>
          <a:xfrm flipH="1">
            <a:off x="258915" y="1010908"/>
            <a:ext cx="166803" cy="177369"/>
            <a:chOff x="753050" y="2294125"/>
            <a:chExt cx="312600" cy="332400"/>
          </a:xfrm>
        </p:grpSpPr>
        <p:cxnSp>
          <p:nvCxnSpPr>
            <p:cNvPr id="584" name="Google Shape;584;p102"/>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585" name="Google Shape;585;p102"/>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586" name="Google Shape;586;p102"/>
          <p:cNvSpPr/>
          <p:nvPr/>
        </p:nvSpPr>
        <p:spPr>
          <a:xfrm rot="10800000">
            <a:off x="3552063"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02"/>
          <p:cNvSpPr/>
          <p:nvPr/>
        </p:nvSpPr>
        <p:spPr>
          <a:xfrm rot="10800000">
            <a:off x="17199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02"/>
          <p:cNvSpPr/>
          <p:nvPr/>
        </p:nvSpPr>
        <p:spPr>
          <a:xfrm flipH="1" rot="10800000">
            <a:off x="70589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1"/>
        </a:solidFill>
      </p:bgPr>
    </p:bg>
    <p:spTree>
      <p:nvGrpSpPr>
        <p:cNvPr id="589" name="Shape 589"/>
        <p:cNvGrpSpPr/>
        <p:nvPr/>
      </p:nvGrpSpPr>
      <p:grpSpPr>
        <a:xfrm>
          <a:off x="0" y="0"/>
          <a:ext cx="0" cy="0"/>
          <a:chOff x="0" y="0"/>
          <a:chExt cx="0" cy="0"/>
        </a:xfrm>
      </p:grpSpPr>
      <p:sp>
        <p:nvSpPr>
          <p:cNvPr id="590" name="Google Shape;590;p103"/>
          <p:cNvSpPr txBox="1"/>
          <p:nvPr>
            <p:ph type="title"/>
          </p:nvPr>
        </p:nvSpPr>
        <p:spPr>
          <a:xfrm>
            <a:off x="1254506" y="1827736"/>
            <a:ext cx="1974900" cy="255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1" name="Google Shape;591;p103"/>
          <p:cNvSpPr txBox="1"/>
          <p:nvPr>
            <p:ph idx="1" type="subTitle"/>
          </p:nvPr>
        </p:nvSpPr>
        <p:spPr>
          <a:xfrm>
            <a:off x="1254506" y="2116975"/>
            <a:ext cx="19749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2" name="Google Shape;592;p103"/>
          <p:cNvSpPr txBox="1"/>
          <p:nvPr>
            <p:ph idx="2"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93" name="Google Shape;593;p103"/>
          <p:cNvSpPr txBox="1"/>
          <p:nvPr>
            <p:ph idx="3" type="title"/>
          </p:nvPr>
        </p:nvSpPr>
        <p:spPr>
          <a:xfrm>
            <a:off x="1254506" y="3436286"/>
            <a:ext cx="1974900" cy="255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4" name="Google Shape;594;p103"/>
          <p:cNvSpPr txBox="1"/>
          <p:nvPr>
            <p:ph idx="4" type="subTitle"/>
          </p:nvPr>
        </p:nvSpPr>
        <p:spPr>
          <a:xfrm>
            <a:off x="1254506" y="3725525"/>
            <a:ext cx="19749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 name="Google Shape;595;p103"/>
          <p:cNvSpPr txBox="1"/>
          <p:nvPr>
            <p:ph idx="5" type="title"/>
          </p:nvPr>
        </p:nvSpPr>
        <p:spPr>
          <a:xfrm>
            <a:off x="5917969" y="1827736"/>
            <a:ext cx="1974900" cy="25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500"/>
              <a:buNone/>
              <a:defRPr sz="22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596" name="Google Shape;596;p103"/>
          <p:cNvSpPr txBox="1"/>
          <p:nvPr>
            <p:ph idx="6" type="subTitle"/>
          </p:nvPr>
        </p:nvSpPr>
        <p:spPr>
          <a:xfrm>
            <a:off x="5917969" y="2116975"/>
            <a:ext cx="1974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103"/>
          <p:cNvSpPr txBox="1"/>
          <p:nvPr>
            <p:ph idx="7" type="title"/>
          </p:nvPr>
        </p:nvSpPr>
        <p:spPr>
          <a:xfrm>
            <a:off x="5917969" y="3436286"/>
            <a:ext cx="1974900" cy="25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500"/>
              <a:buNone/>
              <a:defRPr sz="2200">
                <a:solidFill>
                  <a:schemeClr val="accent3"/>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598" name="Google Shape;598;p103"/>
          <p:cNvSpPr txBox="1"/>
          <p:nvPr>
            <p:ph idx="8" type="subTitle"/>
          </p:nvPr>
        </p:nvSpPr>
        <p:spPr>
          <a:xfrm>
            <a:off x="5917969" y="3725525"/>
            <a:ext cx="19749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9" name="Google Shape;599;p103"/>
          <p:cNvSpPr/>
          <p:nvPr/>
        </p:nvSpPr>
        <p:spPr>
          <a:xfrm flipH="1" rot="10800000">
            <a:off x="3186600" y="1477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3"/>
          <p:cNvSpPr/>
          <p:nvPr/>
        </p:nvSpPr>
        <p:spPr>
          <a:xfrm rot="10800000">
            <a:off x="8792675" y="4908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3"/>
          <p:cNvSpPr/>
          <p:nvPr/>
        </p:nvSpPr>
        <p:spPr>
          <a:xfrm rot="10800000">
            <a:off x="8835150" y="3786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03"/>
          <p:cNvSpPr/>
          <p:nvPr/>
        </p:nvSpPr>
        <p:spPr>
          <a:xfrm rot="10800000">
            <a:off x="244413" y="23232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03"/>
          <p:cNvSpPr/>
          <p:nvPr/>
        </p:nvSpPr>
        <p:spPr>
          <a:xfrm rot="10800000">
            <a:off x="627600" y="4741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3"/>
          <p:cNvSpPr/>
          <p:nvPr/>
        </p:nvSpPr>
        <p:spPr>
          <a:xfrm rot="10800000">
            <a:off x="8687750" y="931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03"/>
          <p:cNvSpPr/>
          <p:nvPr/>
        </p:nvSpPr>
        <p:spPr>
          <a:xfrm rot="10800000">
            <a:off x="1587450" y="1500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03"/>
          <p:cNvSpPr/>
          <p:nvPr/>
        </p:nvSpPr>
        <p:spPr>
          <a:xfrm rot="10800000">
            <a:off x="8835150" y="35835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03"/>
          <p:cNvSpPr/>
          <p:nvPr/>
        </p:nvSpPr>
        <p:spPr>
          <a:xfrm rot="10800000">
            <a:off x="8363525" y="3414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8" name="Google Shape;608;p103"/>
          <p:cNvGrpSpPr/>
          <p:nvPr/>
        </p:nvGrpSpPr>
        <p:grpSpPr>
          <a:xfrm rot="10800000">
            <a:off x="8718265" y="4071561"/>
            <a:ext cx="166803" cy="177369"/>
            <a:chOff x="753050" y="2294125"/>
            <a:chExt cx="312600" cy="332400"/>
          </a:xfrm>
        </p:grpSpPr>
        <p:cxnSp>
          <p:nvCxnSpPr>
            <p:cNvPr id="609" name="Google Shape;609;p103"/>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10" name="Google Shape;610;p103"/>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11" name="Google Shape;611;p103"/>
          <p:cNvSpPr/>
          <p:nvPr/>
        </p:nvSpPr>
        <p:spPr>
          <a:xfrm rot="10800000">
            <a:off x="8021213" y="2589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3"/>
          <p:cNvSpPr/>
          <p:nvPr/>
        </p:nvSpPr>
        <p:spPr>
          <a:xfrm rot="10800000">
            <a:off x="8805125" y="2009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03"/>
          <p:cNvSpPr/>
          <p:nvPr/>
        </p:nvSpPr>
        <p:spPr>
          <a:xfrm flipH="1" rot="10800000">
            <a:off x="7199088" y="311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03"/>
          <p:cNvSpPr/>
          <p:nvPr/>
        </p:nvSpPr>
        <p:spPr>
          <a:xfrm rot="10800000">
            <a:off x="8327875" y="48340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03"/>
          <p:cNvSpPr/>
          <p:nvPr/>
        </p:nvSpPr>
        <p:spPr>
          <a:xfrm>
            <a:off x="194450" y="326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03"/>
          <p:cNvSpPr/>
          <p:nvPr/>
        </p:nvSpPr>
        <p:spPr>
          <a:xfrm>
            <a:off x="5443963" y="48725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03"/>
          <p:cNvSpPr/>
          <p:nvPr/>
        </p:nvSpPr>
        <p:spPr>
          <a:xfrm>
            <a:off x="286850" y="9194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03"/>
          <p:cNvSpPr/>
          <p:nvPr/>
        </p:nvSpPr>
        <p:spPr>
          <a:xfrm>
            <a:off x="206900" y="32506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03"/>
          <p:cNvSpPr/>
          <p:nvPr/>
        </p:nvSpPr>
        <p:spPr>
          <a:xfrm rot="10800000">
            <a:off x="379250" y="17204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 name="Google Shape;620;p103"/>
          <p:cNvGrpSpPr/>
          <p:nvPr/>
        </p:nvGrpSpPr>
        <p:grpSpPr>
          <a:xfrm rot="10800000">
            <a:off x="258915" y="4071561"/>
            <a:ext cx="166803" cy="177369"/>
            <a:chOff x="753050" y="2294125"/>
            <a:chExt cx="312600" cy="332400"/>
          </a:xfrm>
        </p:grpSpPr>
        <p:cxnSp>
          <p:nvCxnSpPr>
            <p:cNvPr id="621" name="Google Shape;621;p103"/>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22" name="Google Shape;622;p103"/>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23" name="Google Shape;623;p103"/>
          <p:cNvSpPr/>
          <p:nvPr/>
        </p:nvSpPr>
        <p:spPr>
          <a:xfrm flipH="1">
            <a:off x="3552063" y="48725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03"/>
          <p:cNvSpPr/>
          <p:nvPr/>
        </p:nvSpPr>
        <p:spPr>
          <a:xfrm flipH="1">
            <a:off x="1719950" y="48342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03"/>
          <p:cNvSpPr/>
          <p:nvPr/>
        </p:nvSpPr>
        <p:spPr>
          <a:xfrm>
            <a:off x="7058950" y="47852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accent1"/>
        </a:solidFill>
      </p:bgPr>
    </p:bg>
    <p:spTree>
      <p:nvGrpSpPr>
        <p:cNvPr id="42" name="Shape 42"/>
        <p:cNvGrpSpPr/>
        <p:nvPr/>
      </p:nvGrpSpPr>
      <p:grpSpPr>
        <a:xfrm>
          <a:off x="0" y="0"/>
          <a:ext cx="0" cy="0"/>
          <a:chOff x="0" y="0"/>
          <a:chExt cx="0" cy="0"/>
        </a:xfrm>
      </p:grpSpPr>
      <p:sp>
        <p:nvSpPr>
          <p:cNvPr id="43" name="Google Shape;43;p86"/>
          <p:cNvSpPr txBox="1"/>
          <p:nvPr>
            <p:ph type="title"/>
          </p:nvPr>
        </p:nvSpPr>
        <p:spPr>
          <a:xfrm>
            <a:off x="836375" y="1950273"/>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 name="Google Shape;44;p86"/>
          <p:cNvSpPr txBox="1"/>
          <p:nvPr>
            <p:ph idx="1" type="subTitle"/>
          </p:nvPr>
        </p:nvSpPr>
        <p:spPr>
          <a:xfrm>
            <a:off x="836375" y="2247025"/>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 name="Google Shape;45;p86"/>
          <p:cNvSpPr txBox="1"/>
          <p:nvPr>
            <p:ph idx="2" type="title"/>
          </p:nvPr>
        </p:nvSpPr>
        <p:spPr>
          <a:xfrm>
            <a:off x="3535650" y="1950273"/>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Clr>
                <a:schemeClr val="accent3"/>
              </a:buClr>
              <a:buSzPts val="2500"/>
              <a:buNone/>
              <a:defRPr sz="2500">
                <a:solidFill>
                  <a:schemeClr val="accent3"/>
                </a:solidFill>
              </a:defRPr>
            </a:lvl2pPr>
            <a:lvl3pPr lvl="2" algn="ctr">
              <a:lnSpc>
                <a:spcPct val="100000"/>
              </a:lnSpc>
              <a:spcBef>
                <a:spcPts val="0"/>
              </a:spcBef>
              <a:spcAft>
                <a:spcPts val="0"/>
              </a:spcAft>
              <a:buClr>
                <a:schemeClr val="accent3"/>
              </a:buClr>
              <a:buSzPts val="2500"/>
              <a:buNone/>
              <a:defRPr sz="2500">
                <a:solidFill>
                  <a:schemeClr val="accent3"/>
                </a:solidFill>
              </a:defRPr>
            </a:lvl3pPr>
            <a:lvl4pPr lvl="3" algn="ctr">
              <a:lnSpc>
                <a:spcPct val="100000"/>
              </a:lnSpc>
              <a:spcBef>
                <a:spcPts val="0"/>
              </a:spcBef>
              <a:spcAft>
                <a:spcPts val="0"/>
              </a:spcAft>
              <a:buClr>
                <a:schemeClr val="accent3"/>
              </a:buClr>
              <a:buSzPts val="2500"/>
              <a:buNone/>
              <a:defRPr sz="2500">
                <a:solidFill>
                  <a:schemeClr val="accent3"/>
                </a:solidFill>
              </a:defRPr>
            </a:lvl4pPr>
            <a:lvl5pPr lvl="4" algn="ctr">
              <a:lnSpc>
                <a:spcPct val="100000"/>
              </a:lnSpc>
              <a:spcBef>
                <a:spcPts val="0"/>
              </a:spcBef>
              <a:spcAft>
                <a:spcPts val="0"/>
              </a:spcAft>
              <a:buClr>
                <a:schemeClr val="accent3"/>
              </a:buClr>
              <a:buSzPts val="2500"/>
              <a:buNone/>
              <a:defRPr sz="2500">
                <a:solidFill>
                  <a:schemeClr val="accent3"/>
                </a:solidFill>
              </a:defRPr>
            </a:lvl5pPr>
            <a:lvl6pPr lvl="5" algn="ctr">
              <a:lnSpc>
                <a:spcPct val="100000"/>
              </a:lnSpc>
              <a:spcBef>
                <a:spcPts val="0"/>
              </a:spcBef>
              <a:spcAft>
                <a:spcPts val="0"/>
              </a:spcAft>
              <a:buClr>
                <a:schemeClr val="accent3"/>
              </a:buClr>
              <a:buSzPts val="2500"/>
              <a:buNone/>
              <a:defRPr sz="2500">
                <a:solidFill>
                  <a:schemeClr val="accent3"/>
                </a:solidFill>
              </a:defRPr>
            </a:lvl6pPr>
            <a:lvl7pPr lvl="6" algn="ctr">
              <a:lnSpc>
                <a:spcPct val="100000"/>
              </a:lnSpc>
              <a:spcBef>
                <a:spcPts val="0"/>
              </a:spcBef>
              <a:spcAft>
                <a:spcPts val="0"/>
              </a:spcAft>
              <a:buClr>
                <a:schemeClr val="accent3"/>
              </a:buClr>
              <a:buSzPts val="2500"/>
              <a:buNone/>
              <a:defRPr sz="2500">
                <a:solidFill>
                  <a:schemeClr val="accent3"/>
                </a:solidFill>
              </a:defRPr>
            </a:lvl7pPr>
            <a:lvl8pPr lvl="7" algn="ctr">
              <a:lnSpc>
                <a:spcPct val="100000"/>
              </a:lnSpc>
              <a:spcBef>
                <a:spcPts val="0"/>
              </a:spcBef>
              <a:spcAft>
                <a:spcPts val="0"/>
              </a:spcAft>
              <a:buClr>
                <a:schemeClr val="accent3"/>
              </a:buClr>
              <a:buSzPts val="2500"/>
              <a:buNone/>
              <a:defRPr sz="2500">
                <a:solidFill>
                  <a:schemeClr val="accent3"/>
                </a:solidFill>
              </a:defRPr>
            </a:lvl8pPr>
            <a:lvl9pPr lvl="8" algn="ctr">
              <a:lnSpc>
                <a:spcPct val="100000"/>
              </a:lnSpc>
              <a:spcBef>
                <a:spcPts val="0"/>
              </a:spcBef>
              <a:spcAft>
                <a:spcPts val="0"/>
              </a:spcAft>
              <a:buClr>
                <a:schemeClr val="accent3"/>
              </a:buClr>
              <a:buSzPts val="2500"/>
              <a:buNone/>
              <a:defRPr sz="2500">
                <a:solidFill>
                  <a:schemeClr val="accent3"/>
                </a:solidFill>
              </a:defRPr>
            </a:lvl9pPr>
          </a:lstStyle>
          <a:p/>
        </p:txBody>
      </p:sp>
      <p:sp>
        <p:nvSpPr>
          <p:cNvPr id="46" name="Google Shape;46;p86"/>
          <p:cNvSpPr txBox="1"/>
          <p:nvPr>
            <p:ph idx="3" type="subTitle"/>
          </p:nvPr>
        </p:nvSpPr>
        <p:spPr>
          <a:xfrm>
            <a:off x="3535650" y="2247025"/>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86"/>
          <p:cNvSpPr txBox="1"/>
          <p:nvPr>
            <p:ph idx="4" type="title"/>
          </p:nvPr>
        </p:nvSpPr>
        <p:spPr>
          <a:xfrm>
            <a:off x="836375" y="3819098"/>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Clr>
                <a:schemeClr val="accent3"/>
              </a:buClr>
              <a:buSzPts val="2500"/>
              <a:buNone/>
              <a:defRPr sz="2500">
                <a:solidFill>
                  <a:schemeClr val="accent3"/>
                </a:solidFill>
              </a:defRPr>
            </a:lvl2pPr>
            <a:lvl3pPr lvl="2" algn="ctr">
              <a:lnSpc>
                <a:spcPct val="100000"/>
              </a:lnSpc>
              <a:spcBef>
                <a:spcPts val="0"/>
              </a:spcBef>
              <a:spcAft>
                <a:spcPts val="0"/>
              </a:spcAft>
              <a:buClr>
                <a:schemeClr val="accent3"/>
              </a:buClr>
              <a:buSzPts val="2500"/>
              <a:buNone/>
              <a:defRPr sz="2500">
                <a:solidFill>
                  <a:schemeClr val="accent3"/>
                </a:solidFill>
              </a:defRPr>
            </a:lvl3pPr>
            <a:lvl4pPr lvl="3" algn="ctr">
              <a:lnSpc>
                <a:spcPct val="100000"/>
              </a:lnSpc>
              <a:spcBef>
                <a:spcPts val="0"/>
              </a:spcBef>
              <a:spcAft>
                <a:spcPts val="0"/>
              </a:spcAft>
              <a:buClr>
                <a:schemeClr val="accent3"/>
              </a:buClr>
              <a:buSzPts val="2500"/>
              <a:buNone/>
              <a:defRPr sz="2500">
                <a:solidFill>
                  <a:schemeClr val="accent3"/>
                </a:solidFill>
              </a:defRPr>
            </a:lvl4pPr>
            <a:lvl5pPr lvl="4" algn="ctr">
              <a:lnSpc>
                <a:spcPct val="100000"/>
              </a:lnSpc>
              <a:spcBef>
                <a:spcPts val="0"/>
              </a:spcBef>
              <a:spcAft>
                <a:spcPts val="0"/>
              </a:spcAft>
              <a:buClr>
                <a:schemeClr val="accent3"/>
              </a:buClr>
              <a:buSzPts val="2500"/>
              <a:buNone/>
              <a:defRPr sz="2500">
                <a:solidFill>
                  <a:schemeClr val="accent3"/>
                </a:solidFill>
              </a:defRPr>
            </a:lvl5pPr>
            <a:lvl6pPr lvl="5" algn="ctr">
              <a:lnSpc>
                <a:spcPct val="100000"/>
              </a:lnSpc>
              <a:spcBef>
                <a:spcPts val="0"/>
              </a:spcBef>
              <a:spcAft>
                <a:spcPts val="0"/>
              </a:spcAft>
              <a:buClr>
                <a:schemeClr val="accent3"/>
              </a:buClr>
              <a:buSzPts val="2500"/>
              <a:buNone/>
              <a:defRPr sz="2500">
                <a:solidFill>
                  <a:schemeClr val="accent3"/>
                </a:solidFill>
              </a:defRPr>
            </a:lvl6pPr>
            <a:lvl7pPr lvl="6" algn="ctr">
              <a:lnSpc>
                <a:spcPct val="100000"/>
              </a:lnSpc>
              <a:spcBef>
                <a:spcPts val="0"/>
              </a:spcBef>
              <a:spcAft>
                <a:spcPts val="0"/>
              </a:spcAft>
              <a:buClr>
                <a:schemeClr val="accent3"/>
              </a:buClr>
              <a:buSzPts val="2500"/>
              <a:buNone/>
              <a:defRPr sz="2500">
                <a:solidFill>
                  <a:schemeClr val="accent3"/>
                </a:solidFill>
              </a:defRPr>
            </a:lvl7pPr>
            <a:lvl8pPr lvl="7" algn="ctr">
              <a:lnSpc>
                <a:spcPct val="100000"/>
              </a:lnSpc>
              <a:spcBef>
                <a:spcPts val="0"/>
              </a:spcBef>
              <a:spcAft>
                <a:spcPts val="0"/>
              </a:spcAft>
              <a:buClr>
                <a:schemeClr val="accent3"/>
              </a:buClr>
              <a:buSzPts val="2500"/>
              <a:buNone/>
              <a:defRPr sz="2500">
                <a:solidFill>
                  <a:schemeClr val="accent3"/>
                </a:solidFill>
              </a:defRPr>
            </a:lvl8pPr>
            <a:lvl9pPr lvl="8" algn="ctr">
              <a:lnSpc>
                <a:spcPct val="100000"/>
              </a:lnSpc>
              <a:spcBef>
                <a:spcPts val="0"/>
              </a:spcBef>
              <a:spcAft>
                <a:spcPts val="0"/>
              </a:spcAft>
              <a:buClr>
                <a:schemeClr val="accent3"/>
              </a:buClr>
              <a:buSzPts val="2500"/>
              <a:buNone/>
              <a:defRPr sz="2500">
                <a:solidFill>
                  <a:schemeClr val="accent3"/>
                </a:solidFill>
              </a:defRPr>
            </a:lvl9pPr>
          </a:lstStyle>
          <a:p/>
        </p:txBody>
      </p:sp>
      <p:sp>
        <p:nvSpPr>
          <p:cNvPr id="48" name="Google Shape;48;p86"/>
          <p:cNvSpPr txBox="1"/>
          <p:nvPr>
            <p:ph idx="5" type="subTitle"/>
          </p:nvPr>
        </p:nvSpPr>
        <p:spPr>
          <a:xfrm>
            <a:off x="836375" y="4115850"/>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86"/>
          <p:cNvSpPr txBox="1"/>
          <p:nvPr>
            <p:ph idx="6" type="title"/>
          </p:nvPr>
        </p:nvSpPr>
        <p:spPr>
          <a:xfrm>
            <a:off x="3535650" y="3819098"/>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Clr>
                <a:schemeClr val="accent3"/>
              </a:buClr>
              <a:buSzPts val="2500"/>
              <a:buNone/>
              <a:defRPr sz="2500">
                <a:solidFill>
                  <a:schemeClr val="accent3"/>
                </a:solidFill>
              </a:defRPr>
            </a:lvl2pPr>
            <a:lvl3pPr lvl="2" algn="ctr">
              <a:lnSpc>
                <a:spcPct val="100000"/>
              </a:lnSpc>
              <a:spcBef>
                <a:spcPts val="0"/>
              </a:spcBef>
              <a:spcAft>
                <a:spcPts val="0"/>
              </a:spcAft>
              <a:buClr>
                <a:schemeClr val="accent3"/>
              </a:buClr>
              <a:buSzPts val="2500"/>
              <a:buNone/>
              <a:defRPr sz="2500">
                <a:solidFill>
                  <a:schemeClr val="accent3"/>
                </a:solidFill>
              </a:defRPr>
            </a:lvl3pPr>
            <a:lvl4pPr lvl="3" algn="ctr">
              <a:lnSpc>
                <a:spcPct val="100000"/>
              </a:lnSpc>
              <a:spcBef>
                <a:spcPts val="0"/>
              </a:spcBef>
              <a:spcAft>
                <a:spcPts val="0"/>
              </a:spcAft>
              <a:buClr>
                <a:schemeClr val="accent3"/>
              </a:buClr>
              <a:buSzPts val="2500"/>
              <a:buNone/>
              <a:defRPr sz="2500">
                <a:solidFill>
                  <a:schemeClr val="accent3"/>
                </a:solidFill>
              </a:defRPr>
            </a:lvl4pPr>
            <a:lvl5pPr lvl="4" algn="ctr">
              <a:lnSpc>
                <a:spcPct val="100000"/>
              </a:lnSpc>
              <a:spcBef>
                <a:spcPts val="0"/>
              </a:spcBef>
              <a:spcAft>
                <a:spcPts val="0"/>
              </a:spcAft>
              <a:buClr>
                <a:schemeClr val="accent3"/>
              </a:buClr>
              <a:buSzPts val="2500"/>
              <a:buNone/>
              <a:defRPr sz="2500">
                <a:solidFill>
                  <a:schemeClr val="accent3"/>
                </a:solidFill>
              </a:defRPr>
            </a:lvl5pPr>
            <a:lvl6pPr lvl="5" algn="ctr">
              <a:lnSpc>
                <a:spcPct val="100000"/>
              </a:lnSpc>
              <a:spcBef>
                <a:spcPts val="0"/>
              </a:spcBef>
              <a:spcAft>
                <a:spcPts val="0"/>
              </a:spcAft>
              <a:buClr>
                <a:schemeClr val="accent3"/>
              </a:buClr>
              <a:buSzPts val="2500"/>
              <a:buNone/>
              <a:defRPr sz="2500">
                <a:solidFill>
                  <a:schemeClr val="accent3"/>
                </a:solidFill>
              </a:defRPr>
            </a:lvl6pPr>
            <a:lvl7pPr lvl="6" algn="ctr">
              <a:lnSpc>
                <a:spcPct val="100000"/>
              </a:lnSpc>
              <a:spcBef>
                <a:spcPts val="0"/>
              </a:spcBef>
              <a:spcAft>
                <a:spcPts val="0"/>
              </a:spcAft>
              <a:buClr>
                <a:schemeClr val="accent3"/>
              </a:buClr>
              <a:buSzPts val="2500"/>
              <a:buNone/>
              <a:defRPr sz="2500">
                <a:solidFill>
                  <a:schemeClr val="accent3"/>
                </a:solidFill>
              </a:defRPr>
            </a:lvl7pPr>
            <a:lvl8pPr lvl="7" algn="ctr">
              <a:lnSpc>
                <a:spcPct val="100000"/>
              </a:lnSpc>
              <a:spcBef>
                <a:spcPts val="0"/>
              </a:spcBef>
              <a:spcAft>
                <a:spcPts val="0"/>
              </a:spcAft>
              <a:buClr>
                <a:schemeClr val="accent3"/>
              </a:buClr>
              <a:buSzPts val="2500"/>
              <a:buNone/>
              <a:defRPr sz="2500">
                <a:solidFill>
                  <a:schemeClr val="accent3"/>
                </a:solidFill>
              </a:defRPr>
            </a:lvl8pPr>
            <a:lvl9pPr lvl="8" algn="ctr">
              <a:lnSpc>
                <a:spcPct val="100000"/>
              </a:lnSpc>
              <a:spcBef>
                <a:spcPts val="0"/>
              </a:spcBef>
              <a:spcAft>
                <a:spcPts val="0"/>
              </a:spcAft>
              <a:buClr>
                <a:schemeClr val="accent3"/>
              </a:buClr>
              <a:buSzPts val="2500"/>
              <a:buNone/>
              <a:defRPr sz="2500">
                <a:solidFill>
                  <a:schemeClr val="accent3"/>
                </a:solidFill>
              </a:defRPr>
            </a:lvl9pPr>
          </a:lstStyle>
          <a:p/>
        </p:txBody>
      </p:sp>
      <p:sp>
        <p:nvSpPr>
          <p:cNvPr id="50" name="Google Shape;50;p86"/>
          <p:cNvSpPr txBox="1"/>
          <p:nvPr>
            <p:ph idx="7" type="subTitle"/>
          </p:nvPr>
        </p:nvSpPr>
        <p:spPr>
          <a:xfrm>
            <a:off x="3535650" y="4115850"/>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86"/>
          <p:cNvSpPr txBox="1"/>
          <p:nvPr>
            <p:ph idx="8" type="title"/>
          </p:nvPr>
        </p:nvSpPr>
        <p:spPr>
          <a:xfrm>
            <a:off x="6234925" y="1950273"/>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Clr>
                <a:schemeClr val="accent3"/>
              </a:buClr>
              <a:buSzPts val="2500"/>
              <a:buNone/>
              <a:defRPr sz="2500">
                <a:solidFill>
                  <a:schemeClr val="accent3"/>
                </a:solidFill>
              </a:defRPr>
            </a:lvl2pPr>
            <a:lvl3pPr lvl="2" algn="ctr">
              <a:lnSpc>
                <a:spcPct val="100000"/>
              </a:lnSpc>
              <a:spcBef>
                <a:spcPts val="0"/>
              </a:spcBef>
              <a:spcAft>
                <a:spcPts val="0"/>
              </a:spcAft>
              <a:buClr>
                <a:schemeClr val="accent3"/>
              </a:buClr>
              <a:buSzPts val="2500"/>
              <a:buNone/>
              <a:defRPr sz="2500">
                <a:solidFill>
                  <a:schemeClr val="accent3"/>
                </a:solidFill>
              </a:defRPr>
            </a:lvl3pPr>
            <a:lvl4pPr lvl="3" algn="ctr">
              <a:lnSpc>
                <a:spcPct val="100000"/>
              </a:lnSpc>
              <a:spcBef>
                <a:spcPts val="0"/>
              </a:spcBef>
              <a:spcAft>
                <a:spcPts val="0"/>
              </a:spcAft>
              <a:buClr>
                <a:schemeClr val="accent3"/>
              </a:buClr>
              <a:buSzPts val="2500"/>
              <a:buNone/>
              <a:defRPr sz="2500">
                <a:solidFill>
                  <a:schemeClr val="accent3"/>
                </a:solidFill>
              </a:defRPr>
            </a:lvl4pPr>
            <a:lvl5pPr lvl="4" algn="ctr">
              <a:lnSpc>
                <a:spcPct val="100000"/>
              </a:lnSpc>
              <a:spcBef>
                <a:spcPts val="0"/>
              </a:spcBef>
              <a:spcAft>
                <a:spcPts val="0"/>
              </a:spcAft>
              <a:buClr>
                <a:schemeClr val="accent3"/>
              </a:buClr>
              <a:buSzPts val="2500"/>
              <a:buNone/>
              <a:defRPr sz="2500">
                <a:solidFill>
                  <a:schemeClr val="accent3"/>
                </a:solidFill>
              </a:defRPr>
            </a:lvl5pPr>
            <a:lvl6pPr lvl="5" algn="ctr">
              <a:lnSpc>
                <a:spcPct val="100000"/>
              </a:lnSpc>
              <a:spcBef>
                <a:spcPts val="0"/>
              </a:spcBef>
              <a:spcAft>
                <a:spcPts val="0"/>
              </a:spcAft>
              <a:buClr>
                <a:schemeClr val="accent3"/>
              </a:buClr>
              <a:buSzPts val="2500"/>
              <a:buNone/>
              <a:defRPr sz="2500">
                <a:solidFill>
                  <a:schemeClr val="accent3"/>
                </a:solidFill>
              </a:defRPr>
            </a:lvl6pPr>
            <a:lvl7pPr lvl="6" algn="ctr">
              <a:lnSpc>
                <a:spcPct val="100000"/>
              </a:lnSpc>
              <a:spcBef>
                <a:spcPts val="0"/>
              </a:spcBef>
              <a:spcAft>
                <a:spcPts val="0"/>
              </a:spcAft>
              <a:buClr>
                <a:schemeClr val="accent3"/>
              </a:buClr>
              <a:buSzPts val="2500"/>
              <a:buNone/>
              <a:defRPr sz="2500">
                <a:solidFill>
                  <a:schemeClr val="accent3"/>
                </a:solidFill>
              </a:defRPr>
            </a:lvl7pPr>
            <a:lvl8pPr lvl="7" algn="ctr">
              <a:lnSpc>
                <a:spcPct val="100000"/>
              </a:lnSpc>
              <a:spcBef>
                <a:spcPts val="0"/>
              </a:spcBef>
              <a:spcAft>
                <a:spcPts val="0"/>
              </a:spcAft>
              <a:buClr>
                <a:schemeClr val="accent3"/>
              </a:buClr>
              <a:buSzPts val="2500"/>
              <a:buNone/>
              <a:defRPr sz="2500">
                <a:solidFill>
                  <a:schemeClr val="accent3"/>
                </a:solidFill>
              </a:defRPr>
            </a:lvl8pPr>
            <a:lvl9pPr lvl="8" algn="ctr">
              <a:lnSpc>
                <a:spcPct val="100000"/>
              </a:lnSpc>
              <a:spcBef>
                <a:spcPts val="0"/>
              </a:spcBef>
              <a:spcAft>
                <a:spcPts val="0"/>
              </a:spcAft>
              <a:buClr>
                <a:schemeClr val="accent3"/>
              </a:buClr>
              <a:buSzPts val="2500"/>
              <a:buNone/>
              <a:defRPr sz="2500">
                <a:solidFill>
                  <a:schemeClr val="accent3"/>
                </a:solidFill>
              </a:defRPr>
            </a:lvl9pPr>
          </a:lstStyle>
          <a:p/>
        </p:txBody>
      </p:sp>
      <p:sp>
        <p:nvSpPr>
          <p:cNvPr id="52" name="Google Shape;52;p86"/>
          <p:cNvSpPr txBox="1"/>
          <p:nvPr>
            <p:ph idx="9" type="subTitle"/>
          </p:nvPr>
        </p:nvSpPr>
        <p:spPr>
          <a:xfrm>
            <a:off x="6234925" y="2247025"/>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86"/>
          <p:cNvSpPr txBox="1"/>
          <p:nvPr>
            <p:ph idx="13" type="title"/>
          </p:nvPr>
        </p:nvSpPr>
        <p:spPr>
          <a:xfrm>
            <a:off x="6234925" y="3819098"/>
            <a:ext cx="20727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sz="2200">
                <a:solidFill>
                  <a:schemeClr val="accent3"/>
                </a:solidFill>
              </a:defRPr>
            </a:lvl1pPr>
            <a:lvl2pPr lvl="1" algn="ctr">
              <a:lnSpc>
                <a:spcPct val="100000"/>
              </a:lnSpc>
              <a:spcBef>
                <a:spcPts val="0"/>
              </a:spcBef>
              <a:spcAft>
                <a:spcPts val="0"/>
              </a:spcAft>
              <a:buClr>
                <a:schemeClr val="accent3"/>
              </a:buClr>
              <a:buSzPts val="2500"/>
              <a:buNone/>
              <a:defRPr sz="2500">
                <a:solidFill>
                  <a:schemeClr val="accent3"/>
                </a:solidFill>
              </a:defRPr>
            </a:lvl2pPr>
            <a:lvl3pPr lvl="2" algn="ctr">
              <a:lnSpc>
                <a:spcPct val="100000"/>
              </a:lnSpc>
              <a:spcBef>
                <a:spcPts val="0"/>
              </a:spcBef>
              <a:spcAft>
                <a:spcPts val="0"/>
              </a:spcAft>
              <a:buClr>
                <a:schemeClr val="accent3"/>
              </a:buClr>
              <a:buSzPts val="2500"/>
              <a:buNone/>
              <a:defRPr sz="2500">
                <a:solidFill>
                  <a:schemeClr val="accent3"/>
                </a:solidFill>
              </a:defRPr>
            </a:lvl3pPr>
            <a:lvl4pPr lvl="3" algn="ctr">
              <a:lnSpc>
                <a:spcPct val="100000"/>
              </a:lnSpc>
              <a:spcBef>
                <a:spcPts val="0"/>
              </a:spcBef>
              <a:spcAft>
                <a:spcPts val="0"/>
              </a:spcAft>
              <a:buClr>
                <a:schemeClr val="accent3"/>
              </a:buClr>
              <a:buSzPts val="2500"/>
              <a:buNone/>
              <a:defRPr sz="2500">
                <a:solidFill>
                  <a:schemeClr val="accent3"/>
                </a:solidFill>
              </a:defRPr>
            </a:lvl4pPr>
            <a:lvl5pPr lvl="4" algn="ctr">
              <a:lnSpc>
                <a:spcPct val="100000"/>
              </a:lnSpc>
              <a:spcBef>
                <a:spcPts val="0"/>
              </a:spcBef>
              <a:spcAft>
                <a:spcPts val="0"/>
              </a:spcAft>
              <a:buClr>
                <a:schemeClr val="accent3"/>
              </a:buClr>
              <a:buSzPts val="2500"/>
              <a:buNone/>
              <a:defRPr sz="2500">
                <a:solidFill>
                  <a:schemeClr val="accent3"/>
                </a:solidFill>
              </a:defRPr>
            </a:lvl5pPr>
            <a:lvl6pPr lvl="5" algn="ctr">
              <a:lnSpc>
                <a:spcPct val="100000"/>
              </a:lnSpc>
              <a:spcBef>
                <a:spcPts val="0"/>
              </a:spcBef>
              <a:spcAft>
                <a:spcPts val="0"/>
              </a:spcAft>
              <a:buClr>
                <a:schemeClr val="accent3"/>
              </a:buClr>
              <a:buSzPts val="2500"/>
              <a:buNone/>
              <a:defRPr sz="2500">
                <a:solidFill>
                  <a:schemeClr val="accent3"/>
                </a:solidFill>
              </a:defRPr>
            </a:lvl6pPr>
            <a:lvl7pPr lvl="6" algn="ctr">
              <a:lnSpc>
                <a:spcPct val="100000"/>
              </a:lnSpc>
              <a:spcBef>
                <a:spcPts val="0"/>
              </a:spcBef>
              <a:spcAft>
                <a:spcPts val="0"/>
              </a:spcAft>
              <a:buClr>
                <a:schemeClr val="accent3"/>
              </a:buClr>
              <a:buSzPts val="2500"/>
              <a:buNone/>
              <a:defRPr sz="2500">
                <a:solidFill>
                  <a:schemeClr val="accent3"/>
                </a:solidFill>
              </a:defRPr>
            </a:lvl7pPr>
            <a:lvl8pPr lvl="7" algn="ctr">
              <a:lnSpc>
                <a:spcPct val="100000"/>
              </a:lnSpc>
              <a:spcBef>
                <a:spcPts val="0"/>
              </a:spcBef>
              <a:spcAft>
                <a:spcPts val="0"/>
              </a:spcAft>
              <a:buClr>
                <a:schemeClr val="accent3"/>
              </a:buClr>
              <a:buSzPts val="2500"/>
              <a:buNone/>
              <a:defRPr sz="2500">
                <a:solidFill>
                  <a:schemeClr val="accent3"/>
                </a:solidFill>
              </a:defRPr>
            </a:lvl8pPr>
            <a:lvl9pPr lvl="8" algn="ctr">
              <a:lnSpc>
                <a:spcPct val="100000"/>
              </a:lnSpc>
              <a:spcBef>
                <a:spcPts val="0"/>
              </a:spcBef>
              <a:spcAft>
                <a:spcPts val="0"/>
              </a:spcAft>
              <a:buClr>
                <a:schemeClr val="accent3"/>
              </a:buClr>
              <a:buSzPts val="2500"/>
              <a:buNone/>
              <a:defRPr sz="2500">
                <a:solidFill>
                  <a:schemeClr val="accent3"/>
                </a:solidFill>
              </a:defRPr>
            </a:lvl9pPr>
          </a:lstStyle>
          <a:p/>
        </p:txBody>
      </p:sp>
      <p:sp>
        <p:nvSpPr>
          <p:cNvPr id="54" name="Google Shape;54;p86"/>
          <p:cNvSpPr txBox="1"/>
          <p:nvPr>
            <p:ph idx="14" type="subTitle"/>
          </p:nvPr>
        </p:nvSpPr>
        <p:spPr>
          <a:xfrm>
            <a:off x="6234925" y="4115850"/>
            <a:ext cx="2072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86"/>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300"/>
              <a:buNone/>
              <a:defRPr>
                <a:solidFill>
                  <a:srgbClr val="213B55"/>
                </a:solidFill>
                <a:latin typeface="Montserrat"/>
                <a:ea typeface="Montserrat"/>
                <a:cs typeface="Montserrat"/>
                <a:sym typeface="Montserrat"/>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56" name="Google Shape;56;p86"/>
          <p:cNvSpPr/>
          <p:nvPr/>
        </p:nvSpPr>
        <p:spPr>
          <a:xfrm rot="10800000">
            <a:off x="5867900" y="1477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6"/>
          <p:cNvSpPr/>
          <p:nvPr/>
        </p:nvSpPr>
        <p:spPr>
          <a:xfrm flipH="1" rot="10800000">
            <a:off x="236925" y="49084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6"/>
          <p:cNvSpPr/>
          <p:nvPr/>
        </p:nvSpPr>
        <p:spPr>
          <a:xfrm flipH="1" rot="10800000">
            <a:off x="144525" y="4450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6"/>
          <p:cNvSpPr/>
          <p:nvPr/>
        </p:nvSpPr>
        <p:spPr>
          <a:xfrm flipH="1" rot="10800000">
            <a:off x="8785188" y="23232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86"/>
          <p:cNvSpPr/>
          <p:nvPr/>
        </p:nvSpPr>
        <p:spPr>
          <a:xfrm flipH="1" rot="10800000">
            <a:off x="8402000" y="4741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86"/>
          <p:cNvSpPr/>
          <p:nvPr/>
        </p:nvSpPr>
        <p:spPr>
          <a:xfrm flipH="1" rot="10800000">
            <a:off x="366750" y="931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86"/>
          <p:cNvSpPr/>
          <p:nvPr/>
        </p:nvSpPr>
        <p:spPr>
          <a:xfrm flipH="1" rot="10800000">
            <a:off x="7722200" y="246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86"/>
          <p:cNvSpPr/>
          <p:nvPr/>
        </p:nvSpPr>
        <p:spPr>
          <a:xfrm flipH="1" rot="10800000">
            <a:off x="194450" y="35835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86"/>
          <p:cNvSpPr/>
          <p:nvPr/>
        </p:nvSpPr>
        <p:spPr>
          <a:xfrm flipH="1" rot="10800000">
            <a:off x="403725" y="1477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86"/>
          <p:cNvGrpSpPr/>
          <p:nvPr/>
        </p:nvGrpSpPr>
        <p:grpSpPr>
          <a:xfrm flipH="1" rot="10800000">
            <a:off x="236931" y="4071561"/>
            <a:ext cx="166803" cy="177369"/>
            <a:chOff x="753050" y="2294125"/>
            <a:chExt cx="312600" cy="332400"/>
          </a:xfrm>
        </p:grpSpPr>
        <p:cxnSp>
          <p:nvCxnSpPr>
            <p:cNvPr id="66" name="Google Shape;66;p8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7" name="Google Shape;67;p8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8" name="Google Shape;68;p86"/>
          <p:cNvSpPr/>
          <p:nvPr/>
        </p:nvSpPr>
        <p:spPr>
          <a:xfrm flipH="1" rot="10800000">
            <a:off x="1033288" y="2589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86"/>
          <p:cNvSpPr/>
          <p:nvPr/>
        </p:nvSpPr>
        <p:spPr>
          <a:xfrm flipH="1" rot="10800000">
            <a:off x="249375" y="2009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86"/>
          <p:cNvSpPr/>
          <p:nvPr/>
        </p:nvSpPr>
        <p:spPr>
          <a:xfrm rot="10800000">
            <a:off x="2544437" y="1974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86"/>
          <p:cNvSpPr/>
          <p:nvPr/>
        </p:nvSpPr>
        <p:spPr>
          <a:xfrm flipH="1" rot="10800000">
            <a:off x="627325" y="48340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6"/>
          <p:cNvSpPr/>
          <p:nvPr/>
        </p:nvSpPr>
        <p:spPr>
          <a:xfrm flipH="1">
            <a:off x="8835150" y="326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6"/>
          <p:cNvSpPr/>
          <p:nvPr/>
        </p:nvSpPr>
        <p:spPr>
          <a:xfrm flipH="1">
            <a:off x="3585638" y="48725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6"/>
          <p:cNvSpPr/>
          <p:nvPr/>
        </p:nvSpPr>
        <p:spPr>
          <a:xfrm flipH="1">
            <a:off x="8742750" y="9194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6"/>
          <p:cNvSpPr/>
          <p:nvPr/>
        </p:nvSpPr>
        <p:spPr>
          <a:xfrm flipH="1">
            <a:off x="8847600" y="32506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6"/>
          <p:cNvSpPr/>
          <p:nvPr/>
        </p:nvSpPr>
        <p:spPr>
          <a:xfrm flipH="1" rot="10800000">
            <a:off x="8575950" y="17204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86"/>
          <p:cNvGrpSpPr/>
          <p:nvPr/>
        </p:nvGrpSpPr>
        <p:grpSpPr>
          <a:xfrm flipH="1" rot="10800000">
            <a:off x="8696281" y="4071561"/>
            <a:ext cx="166803" cy="177369"/>
            <a:chOff x="753050" y="2294125"/>
            <a:chExt cx="312600" cy="332400"/>
          </a:xfrm>
        </p:grpSpPr>
        <p:cxnSp>
          <p:nvCxnSpPr>
            <p:cNvPr id="78" name="Google Shape;78;p8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9" name="Google Shape;79;p8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80" name="Google Shape;80;p86"/>
          <p:cNvSpPr/>
          <p:nvPr/>
        </p:nvSpPr>
        <p:spPr>
          <a:xfrm>
            <a:off x="5477538" y="48725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6"/>
          <p:cNvSpPr/>
          <p:nvPr/>
        </p:nvSpPr>
        <p:spPr>
          <a:xfrm>
            <a:off x="7309650" y="48342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6"/>
          <p:cNvSpPr/>
          <p:nvPr/>
        </p:nvSpPr>
        <p:spPr>
          <a:xfrm flipH="1">
            <a:off x="1995550" y="47852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1"/>
        </a:solidFill>
      </p:bgPr>
    </p:bg>
    <p:spTree>
      <p:nvGrpSpPr>
        <p:cNvPr id="626" name="Shape 626"/>
        <p:cNvGrpSpPr/>
        <p:nvPr/>
      </p:nvGrpSpPr>
      <p:grpSpPr>
        <a:xfrm>
          <a:off x="0" y="0"/>
          <a:ext cx="0" cy="0"/>
          <a:chOff x="0" y="0"/>
          <a:chExt cx="0" cy="0"/>
        </a:xfrm>
      </p:grpSpPr>
      <p:sp>
        <p:nvSpPr>
          <p:cNvPr id="627" name="Google Shape;627;p104"/>
          <p:cNvSpPr txBox="1"/>
          <p:nvPr>
            <p:ph type="title"/>
          </p:nvPr>
        </p:nvSpPr>
        <p:spPr>
          <a:xfrm>
            <a:off x="3773049" y="744587"/>
            <a:ext cx="45054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13B55"/>
              </a:buClr>
              <a:buSzPts val="6200"/>
              <a:buNone/>
              <a:defRPr sz="5100">
                <a:solidFill>
                  <a:srgbClr val="213B55"/>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28" name="Google Shape;628;p104"/>
          <p:cNvSpPr txBox="1"/>
          <p:nvPr>
            <p:ph idx="1" type="subTitle"/>
          </p:nvPr>
        </p:nvSpPr>
        <p:spPr>
          <a:xfrm>
            <a:off x="3700700" y="1450610"/>
            <a:ext cx="45054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9" name="Google Shape;629;p104"/>
          <p:cNvSpPr txBox="1"/>
          <p:nvPr>
            <p:ph idx="2" type="title"/>
          </p:nvPr>
        </p:nvSpPr>
        <p:spPr>
          <a:xfrm>
            <a:off x="3773049" y="2048326"/>
            <a:ext cx="45054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6200"/>
              <a:buNone/>
              <a:defRPr sz="5100">
                <a:solidFill>
                  <a:schemeClr val="accent3"/>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0" name="Google Shape;630;p104"/>
          <p:cNvSpPr txBox="1"/>
          <p:nvPr>
            <p:ph idx="3" type="subTitle"/>
          </p:nvPr>
        </p:nvSpPr>
        <p:spPr>
          <a:xfrm>
            <a:off x="3700700" y="2754349"/>
            <a:ext cx="45054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1" name="Google Shape;631;p104"/>
          <p:cNvSpPr txBox="1"/>
          <p:nvPr>
            <p:ph idx="4" type="title"/>
          </p:nvPr>
        </p:nvSpPr>
        <p:spPr>
          <a:xfrm>
            <a:off x="3773049" y="3352065"/>
            <a:ext cx="4505400" cy="55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13B55"/>
              </a:buClr>
              <a:buSzPts val="6200"/>
              <a:buNone/>
              <a:defRPr sz="5100">
                <a:solidFill>
                  <a:srgbClr val="213B55"/>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2" name="Google Shape;632;p104"/>
          <p:cNvSpPr txBox="1"/>
          <p:nvPr>
            <p:ph idx="5" type="subTitle"/>
          </p:nvPr>
        </p:nvSpPr>
        <p:spPr>
          <a:xfrm>
            <a:off x="3700700" y="4058087"/>
            <a:ext cx="4505400" cy="26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3" name="Google Shape;633;p104"/>
          <p:cNvSpPr/>
          <p:nvPr/>
        </p:nvSpPr>
        <p:spPr>
          <a:xfrm rot="10800000">
            <a:off x="8592713" y="48054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04"/>
          <p:cNvSpPr/>
          <p:nvPr/>
        </p:nvSpPr>
        <p:spPr>
          <a:xfrm rot="10800000">
            <a:off x="1724888" y="41459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04"/>
          <p:cNvSpPr/>
          <p:nvPr/>
        </p:nvSpPr>
        <p:spPr>
          <a:xfrm rot="10800000">
            <a:off x="244425" y="3495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04"/>
          <p:cNvSpPr/>
          <p:nvPr/>
        </p:nvSpPr>
        <p:spPr>
          <a:xfrm rot="10800000">
            <a:off x="8727588" y="865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04"/>
          <p:cNvSpPr/>
          <p:nvPr/>
        </p:nvSpPr>
        <p:spPr>
          <a:xfrm rot="10800000">
            <a:off x="1692288" y="2756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04"/>
          <p:cNvSpPr/>
          <p:nvPr/>
        </p:nvSpPr>
        <p:spPr>
          <a:xfrm rot="10800000">
            <a:off x="8635188" y="34805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04"/>
          <p:cNvSpPr/>
          <p:nvPr/>
        </p:nvSpPr>
        <p:spPr>
          <a:xfrm rot="10800000">
            <a:off x="8127913" y="27570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0" name="Google Shape;640;p104"/>
          <p:cNvGrpSpPr/>
          <p:nvPr/>
        </p:nvGrpSpPr>
        <p:grpSpPr>
          <a:xfrm rot="10800000">
            <a:off x="8518303" y="3968573"/>
            <a:ext cx="166803" cy="177369"/>
            <a:chOff x="753050" y="2294125"/>
            <a:chExt cx="312600" cy="332400"/>
          </a:xfrm>
        </p:grpSpPr>
        <p:cxnSp>
          <p:nvCxnSpPr>
            <p:cNvPr id="641" name="Google Shape;641;p104"/>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42" name="Google Shape;642;p104"/>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43" name="Google Shape;643;p104"/>
          <p:cNvSpPr/>
          <p:nvPr/>
        </p:nvSpPr>
        <p:spPr>
          <a:xfrm rot="10800000">
            <a:off x="7843590" y="4390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04"/>
          <p:cNvSpPr/>
          <p:nvPr/>
        </p:nvSpPr>
        <p:spPr>
          <a:xfrm rot="10800000">
            <a:off x="503627" y="39010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04"/>
          <p:cNvSpPr/>
          <p:nvPr/>
        </p:nvSpPr>
        <p:spPr>
          <a:xfrm rot="10800000">
            <a:off x="8567938" y="2881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4"/>
          <p:cNvSpPr/>
          <p:nvPr/>
        </p:nvSpPr>
        <p:spPr>
          <a:xfrm rot="10800000">
            <a:off x="3738090" y="41090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04"/>
          <p:cNvSpPr/>
          <p:nvPr/>
        </p:nvSpPr>
        <p:spPr>
          <a:xfrm rot="10800000">
            <a:off x="3060113" y="4686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04"/>
          <p:cNvSpPr/>
          <p:nvPr/>
        </p:nvSpPr>
        <p:spPr>
          <a:xfrm rot="10800000">
            <a:off x="1022115" y="18387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04"/>
          <p:cNvSpPr/>
          <p:nvPr/>
        </p:nvSpPr>
        <p:spPr>
          <a:xfrm rot="10800000">
            <a:off x="3047665" y="3371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04"/>
          <p:cNvSpPr/>
          <p:nvPr/>
        </p:nvSpPr>
        <p:spPr>
          <a:xfrm rot="10800000">
            <a:off x="8605163" y="19062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04"/>
          <p:cNvSpPr/>
          <p:nvPr/>
        </p:nvSpPr>
        <p:spPr>
          <a:xfrm flipH="1" rot="10800000">
            <a:off x="336813" y="24945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04"/>
          <p:cNvSpPr/>
          <p:nvPr/>
        </p:nvSpPr>
        <p:spPr>
          <a:xfrm flipH="1" rot="10800000">
            <a:off x="7031288" y="3495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104"/>
          <p:cNvGrpSpPr/>
          <p:nvPr/>
        </p:nvGrpSpPr>
        <p:grpSpPr>
          <a:xfrm rot="10800000">
            <a:off x="1520341" y="815075"/>
            <a:ext cx="234606" cy="249466"/>
            <a:chOff x="753050" y="2294125"/>
            <a:chExt cx="312600" cy="332400"/>
          </a:xfrm>
        </p:grpSpPr>
        <p:cxnSp>
          <p:nvCxnSpPr>
            <p:cNvPr id="654" name="Google Shape;654;p104"/>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55" name="Google Shape;655;p104"/>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56" name="Google Shape;656;p104"/>
          <p:cNvSpPr/>
          <p:nvPr/>
        </p:nvSpPr>
        <p:spPr>
          <a:xfrm rot="10800000">
            <a:off x="404313" y="17083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04"/>
          <p:cNvSpPr/>
          <p:nvPr/>
        </p:nvSpPr>
        <p:spPr>
          <a:xfrm rot="10800000">
            <a:off x="336813" y="4353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1552288" y="46742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04"/>
          <p:cNvSpPr/>
          <p:nvPr/>
        </p:nvSpPr>
        <p:spPr>
          <a:xfrm rot="10800000">
            <a:off x="8127913" y="473110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4">
    <p:bg>
      <p:bgPr>
        <a:solidFill>
          <a:schemeClr val="accent1"/>
        </a:solidFill>
      </p:bgPr>
    </p:bg>
    <p:spTree>
      <p:nvGrpSpPr>
        <p:cNvPr id="660" name="Shape 660"/>
        <p:cNvGrpSpPr/>
        <p:nvPr/>
      </p:nvGrpSpPr>
      <p:grpSpPr>
        <a:xfrm>
          <a:off x="0" y="0"/>
          <a:ext cx="0" cy="0"/>
          <a:chOff x="0" y="0"/>
          <a:chExt cx="0" cy="0"/>
        </a:xfrm>
      </p:grpSpPr>
      <p:sp>
        <p:nvSpPr>
          <p:cNvPr id="661" name="Google Shape;661;p10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662" name="Google Shape;662;p105"/>
          <p:cNvSpPr/>
          <p:nvPr/>
        </p:nvSpPr>
        <p:spPr>
          <a:xfrm>
            <a:off x="194450" y="4538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5"/>
          <p:cNvSpPr/>
          <p:nvPr/>
        </p:nvSpPr>
        <p:spPr>
          <a:xfrm>
            <a:off x="194450" y="48168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05"/>
          <p:cNvSpPr/>
          <p:nvPr/>
        </p:nvSpPr>
        <p:spPr>
          <a:xfrm>
            <a:off x="8785188" y="28723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5"/>
          <p:cNvSpPr/>
          <p:nvPr/>
        </p:nvSpPr>
        <p:spPr>
          <a:xfrm>
            <a:off x="8402000" y="4538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5"/>
          <p:cNvSpPr/>
          <p:nvPr/>
        </p:nvSpPr>
        <p:spPr>
          <a:xfrm>
            <a:off x="366750" y="42885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05"/>
          <p:cNvSpPr/>
          <p:nvPr/>
        </p:nvSpPr>
        <p:spPr>
          <a:xfrm>
            <a:off x="194450" y="16120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05"/>
          <p:cNvSpPr/>
          <p:nvPr/>
        </p:nvSpPr>
        <p:spPr>
          <a:xfrm>
            <a:off x="591675" y="47796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9" name="Google Shape;669;p105"/>
          <p:cNvGrpSpPr/>
          <p:nvPr/>
        </p:nvGrpSpPr>
        <p:grpSpPr>
          <a:xfrm>
            <a:off x="236931" y="1038996"/>
            <a:ext cx="166803" cy="177369"/>
            <a:chOff x="753050" y="2294125"/>
            <a:chExt cx="312600" cy="332400"/>
          </a:xfrm>
        </p:grpSpPr>
        <p:cxnSp>
          <p:nvCxnSpPr>
            <p:cNvPr id="670" name="Google Shape;670;p10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71" name="Google Shape;671;p10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72" name="Google Shape;672;p105"/>
          <p:cNvSpPr/>
          <p:nvPr/>
        </p:nvSpPr>
        <p:spPr>
          <a:xfrm>
            <a:off x="5640848" y="48690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05"/>
          <p:cNvSpPr/>
          <p:nvPr/>
        </p:nvSpPr>
        <p:spPr>
          <a:xfrm>
            <a:off x="1078450" y="49614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05"/>
          <p:cNvSpPr/>
          <p:nvPr/>
        </p:nvSpPr>
        <p:spPr>
          <a:xfrm>
            <a:off x="366750" y="34999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05"/>
          <p:cNvSpPr/>
          <p:nvPr/>
        </p:nvSpPr>
        <p:spPr>
          <a:xfrm flipH="1">
            <a:off x="1823250" y="4767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5"/>
          <p:cNvSpPr/>
          <p:nvPr/>
        </p:nvSpPr>
        <p:spPr>
          <a:xfrm>
            <a:off x="434250" y="1559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5"/>
          <p:cNvSpPr/>
          <p:nvPr/>
        </p:nvSpPr>
        <p:spPr>
          <a:xfrm rot="10800000">
            <a:off x="8835150" y="48690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05"/>
          <p:cNvSpPr/>
          <p:nvPr/>
        </p:nvSpPr>
        <p:spPr>
          <a:xfrm rot="10800000">
            <a:off x="156963" y="26808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05"/>
          <p:cNvSpPr/>
          <p:nvPr/>
        </p:nvSpPr>
        <p:spPr>
          <a:xfrm rot="10800000">
            <a:off x="8742750" y="42761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5"/>
          <p:cNvSpPr/>
          <p:nvPr/>
        </p:nvSpPr>
        <p:spPr>
          <a:xfrm rot="10800000">
            <a:off x="8847600" y="19698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05"/>
          <p:cNvSpPr/>
          <p:nvPr/>
        </p:nvSpPr>
        <p:spPr>
          <a:xfrm>
            <a:off x="8575950" y="34006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2" name="Google Shape;682;p105"/>
          <p:cNvGrpSpPr/>
          <p:nvPr/>
        </p:nvGrpSpPr>
        <p:grpSpPr>
          <a:xfrm>
            <a:off x="8696281" y="1038996"/>
            <a:ext cx="166803" cy="177369"/>
            <a:chOff x="753050" y="2294125"/>
            <a:chExt cx="312600" cy="332400"/>
          </a:xfrm>
        </p:grpSpPr>
        <p:cxnSp>
          <p:nvCxnSpPr>
            <p:cNvPr id="683" name="Google Shape;683;p105"/>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684" name="Google Shape;684;p105"/>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685" name="Google Shape;685;p105"/>
          <p:cNvSpPr/>
          <p:nvPr/>
        </p:nvSpPr>
        <p:spPr>
          <a:xfrm flipH="1" rot="10800000">
            <a:off x="5733238" y="1007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05"/>
          <p:cNvSpPr/>
          <p:nvPr/>
        </p:nvSpPr>
        <p:spPr>
          <a:xfrm flipH="1" rot="10800000">
            <a:off x="7525950" y="1007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05"/>
          <p:cNvSpPr/>
          <p:nvPr/>
        </p:nvSpPr>
        <p:spPr>
          <a:xfrm flipH="1" rot="10800000">
            <a:off x="1250750" y="2415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05"/>
          <p:cNvSpPr/>
          <p:nvPr/>
        </p:nvSpPr>
        <p:spPr>
          <a:xfrm rot="10800000">
            <a:off x="2884850" y="48293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05"/>
          <p:cNvSpPr/>
          <p:nvPr/>
        </p:nvSpPr>
        <p:spPr>
          <a:xfrm flipH="1">
            <a:off x="8835150" y="1931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05"/>
          <p:cNvSpPr/>
          <p:nvPr/>
        </p:nvSpPr>
        <p:spPr>
          <a:xfrm>
            <a:off x="7137350" y="48168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05"/>
          <p:cNvSpPr/>
          <p:nvPr/>
        </p:nvSpPr>
        <p:spPr>
          <a:xfrm>
            <a:off x="632250" y="1130575"/>
            <a:ext cx="7879500" cy="3503400"/>
          </a:xfrm>
          <a:prstGeom prst="roundRect">
            <a:avLst>
              <a:gd fmla="val 12302"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bg>
      <p:bgPr>
        <a:solidFill>
          <a:schemeClr val="accent1"/>
        </a:solidFill>
      </p:bgPr>
    </p:bg>
    <p:spTree>
      <p:nvGrpSpPr>
        <p:cNvPr id="692" name="Shape 692"/>
        <p:cNvGrpSpPr/>
        <p:nvPr/>
      </p:nvGrpSpPr>
      <p:grpSpPr>
        <a:xfrm>
          <a:off x="0" y="0"/>
          <a:ext cx="0" cy="0"/>
          <a:chOff x="0" y="0"/>
          <a:chExt cx="0" cy="0"/>
        </a:xfrm>
      </p:grpSpPr>
      <p:sp>
        <p:nvSpPr>
          <p:cNvPr id="693" name="Google Shape;693;p106"/>
          <p:cNvSpPr txBox="1"/>
          <p:nvPr>
            <p:ph idx="1" type="subTitle"/>
          </p:nvPr>
        </p:nvSpPr>
        <p:spPr>
          <a:xfrm>
            <a:off x="1015225" y="2541000"/>
            <a:ext cx="22713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Char char="✦"/>
              <a:defRPr/>
            </a:lvl1pPr>
            <a:lvl2pPr lvl="1" algn="l">
              <a:lnSpc>
                <a:spcPct val="100000"/>
              </a:lnSpc>
              <a:spcBef>
                <a:spcPts val="0"/>
              </a:spcBef>
              <a:spcAft>
                <a:spcPts val="0"/>
              </a:spcAft>
              <a:buSzPts val="1600"/>
              <a:buChar char="○"/>
              <a:defRPr sz="1600"/>
            </a:lvl2pPr>
            <a:lvl3pPr lvl="2" algn="l">
              <a:lnSpc>
                <a:spcPct val="100000"/>
              </a:lnSpc>
              <a:spcBef>
                <a:spcPts val="0"/>
              </a:spcBef>
              <a:spcAft>
                <a:spcPts val="0"/>
              </a:spcAft>
              <a:buSzPts val="1600"/>
              <a:buChar char="■"/>
              <a:defRPr sz="1600"/>
            </a:lvl3pPr>
            <a:lvl4pPr lvl="3" algn="l">
              <a:lnSpc>
                <a:spcPct val="100000"/>
              </a:lnSpc>
              <a:spcBef>
                <a:spcPts val="0"/>
              </a:spcBef>
              <a:spcAft>
                <a:spcPts val="0"/>
              </a:spcAft>
              <a:buSzPts val="1600"/>
              <a:buChar char="●"/>
              <a:defRPr sz="1600"/>
            </a:lvl4pPr>
            <a:lvl5pPr lvl="4" algn="l">
              <a:lnSpc>
                <a:spcPct val="100000"/>
              </a:lnSpc>
              <a:spcBef>
                <a:spcPts val="0"/>
              </a:spcBef>
              <a:spcAft>
                <a:spcPts val="0"/>
              </a:spcAft>
              <a:buSzPts val="1600"/>
              <a:buChar char="○"/>
              <a:defRPr sz="1600"/>
            </a:lvl5pPr>
            <a:lvl6pPr lvl="5" algn="l">
              <a:lnSpc>
                <a:spcPct val="100000"/>
              </a:lnSpc>
              <a:spcBef>
                <a:spcPts val="0"/>
              </a:spcBef>
              <a:spcAft>
                <a:spcPts val="0"/>
              </a:spcAft>
              <a:buSzPts val="1600"/>
              <a:buChar char="■"/>
              <a:defRPr sz="1600"/>
            </a:lvl6pPr>
            <a:lvl7pPr lvl="6" algn="l">
              <a:lnSpc>
                <a:spcPct val="100000"/>
              </a:lnSpc>
              <a:spcBef>
                <a:spcPts val="0"/>
              </a:spcBef>
              <a:spcAft>
                <a:spcPts val="0"/>
              </a:spcAft>
              <a:buSzPts val="1600"/>
              <a:buChar char="●"/>
              <a:defRPr sz="1600"/>
            </a:lvl7pPr>
            <a:lvl8pPr lvl="7" algn="l">
              <a:lnSpc>
                <a:spcPct val="100000"/>
              </a:lnSpc>
              <a:spcBef>
                <a:spcPts val="0"/>
              </a:spcBef>
              <a:spcAft>
                <a:spcPts val="0"/>
              </a:spcAft>
              <a:buSzPts val="1600"/>
              <a:buChar char="○"/>
              <a:defRPr sz="1600"/>
            </a:lvl8pPr>
            <a:lvl9pPr lvl="8" algn="l">
              <a:lnSpc>
                <a:spcPct val="100000"/>
              </a:lnSpc>
              <a:spcBef>
                <a:spcPts val="0"/>
              </a:spcBef>
              <a:spcAft>
                <a:spcPts val="0"/>
              </a:spcAft>
              <a:buSzPts val="1600"/>
              <a:buChar char="■"/>
              <a:defRPr sz="1600"/>
            </a:lvl9pPr>
          </a:lstStyle>
          <a:p/>
        </p:txBody>
      </p:sp>
      <p:sp>
        <p:nvSpPr>
          <p:cNvPr id="694" name="Google Shape;694;p106"/>
          <p:cNvSpPr txBox="1"/>
          <p:nvPr>
            <p:ph type="title"/>
          </p:nvPr>
        </p:nvSpPr>
        <p:spPr>
          <a:xfrm>
            <a:off x="947150" y="1288950"/>
            <a:ext cx="2582100" cy="99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695" name="Google Shape;695;p106"/>
          <p:cNvSpPr/>
          <p:nvPr/>
        </p:nvSpPr>
        <p:spPr>
          <a:xfrm>
            <a:off x="354400"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06"/>
          <p:cNvSpPr/>
          <p:nvPr/>
        </p:nvSpPr>
        <p:spPr>
          <a:xfrm>
            <a:off x="7222225" y="9352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06"/>
          <p:cNvSpPr/>
          <p:nvPr/>
        </p:nvSpPr>
        <p:spPr>
          <a:xfrm>
            <a:off x="8702688"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06"/>
          <p:cNvSpPr/>
          <p:nvPr/>
        </p:nvSpPr>
        <p:spPr>
          <a:xfrm>
            <a:off x="244425" y="42403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06"/>
          <p:cNvSpPr/>
          <p:nvPr/>
        </p:nvSpPr>
        <p:spPr>
          <a:xfrm>
            <a:off x="72548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06"/>
          <p:cNvSpPr/>
          <p:nvPr/>
        </p:nvSpPr>
        <p:spPr>
          <a:xfrm>
            <a:off x="311925"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06"/>
          <p:cNvSpPr/>
          <p:nvPr/>
        </p:nvSpPr>
        <p:spPr>
          <a:xfrm>
            <a:off x="795300" y="43447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2" name="Google Shape;702;p106"/>
          <p:cNvGrpSpPr/>
          <p:nvPr/>
        </p:nvGrpSpPr>
        <p:grpSpPr>
          <a:xfrm>
            <a:off x="354406" y="1027646"/>
            <a:ext cx="166803" cy="177369"/>
            <a:chOff x="753050" y="2294125"/>
            <a:chExt cx="312600" cy="332400"/>
          </a:xfrm>
        </p:grpSpPr>
        <p:cxnSp>
          <p:nvCxnSpPr>
            <p:cNvPr id="703" name="Google Shape;703;p10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04" name="Google Shape;704;p10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05" name="Google Shape;705;p106"/>
          <p:cNvSpPr/>
          <p:nvPr/>
        </p:nvSpPr>
        <p:spPr>
          <a:xfrm>
            <a:off x="1103523"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06"/>
          <p:cNvSpPr/>
          <p:nvPr/>
        </p:nvSpPr>
        <p:spPr>
          <a:xfrm>
            <a:off x="8468385" y="12050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06"/>
          <p:cNvSpPr/>
          <p:nvPr/>
        </p:nvSpPr>
        <p:spPr>
          <a:xfrm>
            <a:off x="404075" y="48179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06"/>
          <p:cNvSpPr/>
          <p:nvPr/>
        </p:nvSpPr>
        <p:spPr>
          <a:xfrm>
            <a:off x="5209023"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06"/>
          <p:cNvSpPr/>
          <p:nvPr/>
        </p:nvSpPr>
        <p:spPr>
          <a:xfrm>
            <a:off x="5911900"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06"/>
          <p:cNvSpPr/>
          <p:nvPr/>
        </p:nvSpPr>
        <p:spPr>
          <a:xfrm>
            <a:off x="7949898" y="32673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06"/>
          <p:cNvSpPr/>
          <p:nvPr/>
        </p:nvSpPr>
        <p:spPr>
          <a:xfrm>
            <a:off x="5899448" y="4744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06"/>
          <p:cNvSpPr/>
          <p:nvPr/>
        </p:nvSpPr>
        <p:spPr>
          <a:xfrm>
            <a:off x="366850"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06"/>
          <p:cNvSpPr/>
          <p:nvPr/>
        </p:nvSpPr>
        <p:spPr>
          <a:xfrm flipH="1">
            <a:off x="8635200"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06"/>
          <p:cNvSpPr/>
          <p:nvPr/>
        </p:nvSpPr>
        <p:spPr>
          <a:xfrm flipH="1">
            <a:off x="1940725"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5" name="Google Shape;715;p106"/>
          <p:cNvGrpSpPr/>
          <p:nvPr/>
        </p:nvGrpSpPr>
        <p:grpSpPr>
          <a:xfrm>
            <a:off x="7284565" y="4109046"/>
            <a:ext cx="234606" cy="249466"/>
            <a:chOff x="753050" y="2294125"/>
            <a:chExt cx="312600" cy="332400"/>
          </a:xfrm>
        </p:grpSpPr>
        <p:cxnSp>
          <p:nvCxnSpPr>
            <p:cNvPr id="716" name="Google Shape;716;p106"/>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17" name="Google Shape;717;p106"/>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18" name="Google Shape;718;p106"/>
          <p:cNvSpPr/>
          <p:nvPr/>
        </p:nvSpPr>
        <p:spPr>
          <a:xfrm>
            <a:off x="8468400" y="32984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06"/>
          <p:cNvSpPr/>
          <p:nvPr/>
        </p:nvSpPr>
        <p:spPr>
          <a:xfrm>
            <a:off x="8535900" y="6532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06"/>
          <p:cNvSpPr/>
          <p:nvPr/>
        </p:nvSpPr>
        <p:spPr>
          <a:xfrm>
            <a:off x="73948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06"/>
          <p:cNvSpPr/>
          <p:nvPr/>
        </p:nvSpPr>
        <p:spPr>
          <a:xfrm>
            <a:off x="74480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_1">
    <p:bg>
      <p:bgPr>
        <a:solidFill>
          <a:schemeClr val="accent1"/>
        </a:solidFill>
      </p:bgPr>
    </p:bg>
    <p:spTree>
      <p:nvGrpSpPr>
        <p:cNvPr id="722" name="Shape 722"/>
        <p:cNvGrpSpPr/>
        <p:nvPr/>
      </p:nvGrpSpPr>
      <p:grpSpPr>
        <a:xfrm>
          <a:off x="0" y="0"/>
          <a:ext cx="0" cy="0"/>
          <a:chOff x="0" y="0"/>
          <a:chExt cx="0" cy="0"/>
        </a:xfrm>
      </p:grpSpPr>
      <p:sp>
        <p:nvSpPr>
          <p:cNvPr id="723" name="Google Shape;723;p107"/>
          <p:cNvSpPr txBox="1"/>
          <p:nvPr>
            <p:ph type="ctrTitle"/>
          </p:nvPr>
        </p:nvSpPr>
        <p:spPr>
          <a:xfrm>
            <a:off x="1692600" y="748373"/>
            <a:ext cx="5758800" cy="7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5200"/>
              <a:buNone/>
              <a:defRPr sz="4200">
                <a:solidFill>
                  <a:srgbClr val="213B55"/>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4" name="Google Shape;724;p107"/>
          <p:cNvSpPr txBox="1"/>
          <p:nvPr>
            <p:ph idx="1" type="subTitle"/>
          </p:nvPr>
        </p:nvSpPr>
        <p:spPr>
          <a:xfrm>
            <a:off x="3005400" y="2311136"/>
            <a:ext cx="3133200" cy="107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25" name="Google Shape;725;p107"/>
          <p:cNvSpPr/>
          <p:nvPr/>
        </p:nvSpPr>
        <p:spPr>
          <a:xfrm flipH="1">
            <a:off x="8792675"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07"/>
          <p:cNvSpPr/>
          <p:nvPr/>
        </p:nvSpPr>
        <p:spPr>
          <a:xfrm flipH="1">
            <a:off x="8835150"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07"/>
          <p:cNvSpPr/>
          <p:nvPr/>
        </p:nvSpPr>
        <p:spPr>
          <a:xfrm flipH="1">
            <a:off x="324363" y="45564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07"/>
          <p:cNvSpPr/>
          <p:nvPr/>
        </p:nvSpPr>
        <p:spPr>
          <a:xfrm flipH="1">
            <a:off x="2444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07"/>
          <p:cNvSpPr/>
          <p:nvPr/>
        </p:nvSpPr>
        <p:spPr>
          <a:xfrm flipH="1">
            <a:off x="8687750" y="4277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07"/>
          <p:cNvSpPr/>
          <p:nvPr/>
        </p:nvSpPr>
        <p:spPr>
          <a:xfrm flipH="1">
            <a:off x="1892250"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07"/>
          <p:cNvSpPr/>
          <p:nvPr/>
        </p:nvSpPr>
        <p:spPr>
          <a:xfrm flipH="1">
            <a:off x="8835150"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07"/>
          <p:cNvSpPr/>
          <p:nvPr/>
        </p:nvSpPr>
        <p:spPr>
          <a:xfrm flipH="1">
            <a:off x="8363525"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3" name="Google Shape;733;p107"/>
          <p:cNvGrpSpPr/>
          <p:nvPr/>
        </p:nvGrpSpPr>
        <p:grpSpPr>
          <a:xfrm flipH="1">
            <a:off x="8718265" y="1027646"/>
            <a:ext cx="166803" cy="177369"/>
            <a:chOff x="753050" y="2294125"/>
            <a:chExt cx="312600" cy="332400"/>
          </a:xfrm>
        </p:grpSpPr>
        <p:cxnSp>
          <p:nvCxnSpPr>
            <p:cNvPr id="734" name="Google Shape;734;p10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35" name="Google Shape;735;p10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36" name="Google Shape;736;p107"/>
          <p:cNvSpPr/>
          <p:nvPr/>
        </p:nvSpPr>
        <p:spPr>
          <a:xfrm flipH="1">
            <a:off x="8043552"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07"/>
          <p:cNvSpPr/>
          <p:nvPr/>
        </p:nvSpPr>
        <p:spPr>
          <a:xfrm flipH="1">
            <a:off x="877990" y="16638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07"/>
          <p:cNvSpPr/>
          <p:nvPr/>
        </p:nvSpPr>
        <p:spPr>
          <a:xfrm flipH="1">
            <a:off x="8001875" y="4627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07"/>
          <p:cNvSpPr/>
          <p:nvPr/>
        </p:nvSpPr>
        <p:spPr>
          <a:xfrm flipH="1">
            <a:off x="294077" y="21933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07"/>
          <p:cNvSpPr/>
          <p:nvPr/>
        </p:nvSpPr>
        <p:spPr>
          <a:xfrm flipH="1">
            <a:off x="3260075"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07"/>
          <p:cNvSpPr/>
          <p:nvPr/>
        </p:nvSpPr>
        <p:spPr>
          <a:xfrm flipH="1">
            <a:off x="3531902" y="46946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07"/>
          <p:cNvSpPr/>
          <p:nvPr/>
        </p:nvSpPr>
        <p:spPr>
          <a:xfrm flipH="1">
            <a:off x="6831427" y="1488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07"/>
          <p:cNvSpPr/>
          <p:nvPr/>
        </p:nvSpPr>
        <p:spPr>
          <a:xfrm flipH="1">
            <a:off x="8805125"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07"/>
          <p:cNvSpPr/>
          <p:nvPr/>
        </p:nvSpPr>
        <p:spPr>
          <a:xfrm>
            <a:off x="256875" y="30806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07"/>
          <p:cNvSpPr/>
          <p:nvPr/>
        </p:nvSpPr>
        <p:spPr>
          <a:xfrm>
            <a:off x="7231250"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107"/>
          <p:cNvGrpSpPr/>
          <p:nvPr/>
        </p:nvGrpSpPr>
        <p:grpSpPr>
          <a:xfrm flipH="1">
            <a:off x="643406" y="419346"/>
            <a:ext cx="234606" cy="249466"/>
            <a:chOff x="753050" y="2294125"/>
            <a:chExt cx="312600" cy="332400"/>
          </a:xfrm>
        </p:grpSpPr>
        <p:cxnSp>
          <p:nvCxnSpPr>
            <p:cNvPr id="747" name="Google Shape;747;p10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48" name="Google Shape;748;p10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49" name="Google Shape;749;p107"/>
          <p:cNvSpPr/>
          <p:nvPr/>
        </p:nvSpPr>
        <p:spPr>
          <a:xfrm flipH="1">
            <a:off x="536775" y="34399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7"/>
          <p:cNvSpPr/>
          <p:nvPr/>
        </p:nvSpPr>
        <p:spPr>
          <a:xfrm flipH="1">
            <a:off x="256875" y="10382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07"/>
          <p:cNvSpPr/>
          <p:nvPr/>
        </p:nvSpPr>
        <p:spPr>
          <a:xfrm flipH="1">
            <a:off x="1752250"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07"/>
          <p:cNvSpPr/>
          <p:nvPr/>
        </p:nvSpPr>
        <p:spPr>
          <a:xfrm flipH="1">
            <a:off x="8327875"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3" name="Google Shape;753;p107"/>
          <p:cNvGrpSpPr/>
          <p:nvPr/>
        </p:nvGrpSpPr>
        <p:grpSpPr>
          <a:xfrm flipH="1">
            <a:off x="643404" y="4556396"/>
            <a:ext cx="234606" cy="249466"/>
            <a:chOff x="753050" y="2294125"/>
            <a:chExt cx="312600" cy="332400"/>
          </a:xfrm>
        </p:grpSpPr>
        <p:cxnSp>
          <p:nvCxnSpPr>
            <p:cNvPr id="754" name="Google Shape;754;p10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55" name="Google Shape;755;p10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56" name="Google Shape;756;p107"/>
          <p:cNvSpPr txBox="1"/>
          <p:nvPr/>
        </p:nvSpPr>
        <p:spPr>
          <a:xfrm>
            <a:off x="2224350" y="3690223"/>
            <a:ext cx="4695300" cy="450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1" i="0" lang="en" sz="1100" u="none" cap="none" strike="noStrike">
                <a:solidFill>
                  <a:schemeClr val="dk1"/>
                </a:solidFill>
                <a:latin typeface="Krub"/>
                <a:ea typeface="Krub"/>
                <a:cs typeface="Krub"/>
                <a:sym typeface="Krub"/>
              </a:rPr>
              <a:t>CREDITS:</a:t>
            </a:r>
            <a:r>
              <a:rPr b="0" i="0" lang="en" sz="1100" u="none" cap="none" strike="noStrike">
                <a:solidFill>
                  <a:schemeClr val="dk1"/>
                </a:solidFill>
                <a:latin typeface="Krub"/>
                <a:ea typeface="Krub"/>
                <a:cs typeface="Krub"/>
                <a:sym typeface="Krub"/>
              </a:rPr>
              <a:t> This presentation template was created by </a:t>
            </a:r>
            <a:r>
              <a:rPr b="1" i="0" lang="en" sz="1100" u="none" cap="none" strike="noStrike">
                <a:solidFill>
                  <a:schemeClr val="dk1"/>
                </a:solidFill>
                <a:uFill>
                  <a:noFill/>
                </a:uFill>
                <a:latin typeface="Krub"/>
                <a:ea typeface="Krub"/>
                <a:cs typeface="Krub"/>
                <a:sym typeface="Krub"/>
                <a:hlinkClick r:id="rId2">
                  <a:extLst>
                    <a:ext uri="{A12FA001-AC4F-418D-AE19-62706E023703}">
                      <ahyp:hlinkClr val="tx"/>
                    </a:ext>
                  </a:extLst>
                </a:hlinkClick>
              </a:rPr>
              <a:t>Slidesgo</a:t>
            </a:r>
            <a:r>
              <a:rPr b="1" i="0" lang="en" sz="1100" u="none" cap="none" strike="noStrike">
                <a:solidFill>
                  <a:schemeClr val="dk1"/>
                </a:solidFill>
                <a:latin typeface="Krub"/>
                <a:ea typeface="Krub"/>
                <a:cs typeface="Krub"/>
                <a:sym typeface="Krub"/>
              </a:rPr>
              <a:t>,</a:t>
            </a:r>
            <a:r>
              <a:rPr b="0" i="0" lang="en" sz="1100" u="none" cap="none" strike="noStrike">
                <a:solidFill>
                  <a:schemeClr val="dk1"/>
                </a:solidFill>
                <a:latin typeface="Krub"/>
                <a:ea typeface="Krub"/>
                <a:cs typeface="Krub"/>
                <a:sym typeface="Krub"/>
              </a:rPr>
              <a:t> including icons by </a:t>
            </a:r>
            <a:r>
              <a:rPr b="1" i="0" lang="en" sz="1100" u="none" cap="none" strike="noStrike">
                <a:solidFill>
                  <a:schemeClr val="dk1"/>
                </a:solidFill>
                <a:uFill>
                  <a:noFill/>
                </a:uFill>
                <a:latin typeface="Krub"/>
                <a:ea typeface="Krub"/>
                <a:cs typeface="Krub"/>
                <a:sym typeface="Krub"/>
                <a:hlinkClick r:id="rId3">
                  <a:extLst>
                    <a:ext uri="{A12FA001-AC4F-418D-AE19-62706E023703}">
                      <ahyp:hlinkClr val="tx"/>
                    </a:ext>
                  </a:extLst>
                </a:hlinkClick>
              </a:rPr>
              <a:t>Flaticon</a:t>
            </a:r>
            <a:r>
              <a:rPr b="0" i="0" lang="en" sz="1100" u="none" cap="none" strike="noStrike">
                <a:solidFill>
                  <a:schemeClr val="dk1"/>
                </a:solidFill>
                <a:latin typeface="Krub"/>
                <a:ea typeface="Krub"/>
                <a:cs typeface="Krub"/>
                <a:sym typeface="Krub"/>
              </a:rPr>
              <a:t> and infographics &amp; images by </a:t>
            </a:r>
            <a:r>
              <a:rPr b="1" i="0" lang="en" sz="1100" u="none" cap="none" strike="noStrike">
                <a:solidFill>
                  <a:schemeClr val="dk1"/>
                </a:solidFill>
                <a:uFill>
                  <a:noFill/>
                </a:uFill>
                <a:latin typeface="Krub"/>
                <a:ea typeface="Krub"/>
                <a:cs typeface="Krub"/>
                <a:sym typeface="Krub"/>
                <a:hlinkClick r:id="rId4">
                  <a:extLst>
                    <a:ext uri="{A12FA001-AC4F-418D-AE19-62706E023703}">
                      <ahyp:hlinkClr val="tx"/>
                    </a:ext>
                  </a:extLst>
                </a:hlinkClick>
              </a:rPr>
              <a:t>Freepik</a:t>
            </a:r>
            <a:endParaRPr b="1" i="0" sz="1100" u="none" cap="none" strike="noStrike">
              <a:solidFill>
                <a:schemeClr val="dk1"/>
              </a:solidFill>
              <a:latin typeface="Krub"/>
              <a:ea typeface="Krub"/>
              <a:cs typeface="Krub"/>
              <a:sym typeface="Krub"/>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BLANK_1_1_1_1_1_1_1_1">
    <p:bg>
      <p:bgPr>
        <a:solidFill>
          <a:schemeClr val="accent1"/>
        </a:solidFill>
      </p:bgPr>
    </p:bg>
    <p:spTree>
      <p:nvGrpSpPr>
        <p:cNvPr id="757" name="Shape 757"/>
        <p:cNvGrpSpPr/>
        <p:nvPr/>
      </p:nvGrpSpPr>
      <p:grpSpPr>
        <a:xfrm>
          <a:off x="0" y="0"/>
          <a:ext cx="0" cy="0"/>
          <a:chOff x="0" y="0"/>
          <a:chExt cx="0" cy="0"/>
        </a:xfrm>
      </p:grpSpPr>
      <p:sp>
        <p:nvSpPr>
          <p:cNvPr id="758" name="Google Shape;758;p108"/>
          <p:cNvSpPr/>
          <p:nvPr/>
        </p:nvSpPr>
        <p:spPr>
          <a:xfrm flipH="1">
            <a:off x="58679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08"/>
          <p:cNvSpPr/>
          <p:nvPr/>
        </p:nvSpPr>
        <p:spPr>
          <a:xfrm>
            <a:off x="23692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08"/>
          <p:cNvSpPr/>
          <p:nvPr/>
        </p:nvSpPr>
        <p:spPr>
          <a:xfrm>
            <a:off x="1944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08"/>
          <p:cNvSpPr/>
          <p:nvPr/>
        </p:nvSpPr>
        <p:spPr>
          <a:xfrm>
            <a:off x="8785188"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08"/>
          <p:cNvSpPr/>
          <p:nvPr/>
        </p:nvSpPr>
        <p:spPr>
          <a:xfrm>
            <a:off x="84020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08"/>
          <p:cNvSpPr/>
          <p:nvPr/>
        </p:nvSpPr>
        <p:spPr>
          <a:xfrm>
            <a:off x="366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08"/>
          <p:cNvSpPr/>
          <p:nvPr/>
        </p:nvSpPr>
        <p:spPr>
          <a:xfrm>
            <a:off x="71373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08"/>
          <p:cNvSpPr/>
          <p:nvPr/>
        </p:nvSpPr>
        <p:spPr>
          <a:xfrm>
            <a:off x="1944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08"/>
          <p:cNvSpPr/>
          <p:nvPr/>
        </p:nvSpPr>
        <p:spPr>
          <a:xfrm>
            <a:off x="59167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7" name="Google Shape;767;p108"/>
          <p:cNvGrpSpPr/>
          <p:nvPr/>
        </p:nvGrpSpPr>
        <p:grpSpPr>
          <a:xfrm>
            <a:off x="236931" y="1010908"/>
            <a:ext cx="166803" cy="177369"/>
            <a:chOff x="753050" y="2294125"/>
            <a:chExt cx="312600" cy="332400"/>
          </a:xfrm>
        </p:grpSpPr>
        <p:cxnSp>
          <p:nvCxnSpPr>
            <p:cNvPr id="768" name="Google Shape;768;p108"/>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69" name="Google Shape;769;p108"/>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70" name="Google Shape;770;p108"/>
          <p:cNvSpPr/>
          <p:nvPr/>
        </p:nvSpPr>
        <p:spPr>
          <a:xfrm>
            <a:off x="1257948"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08"/>
          <p:cNvSpPr/>
          <p:nvPr/>
        </p:nvSpPr>
        <p:spPr>
          <a:xfrm>
            <a:off x="1033288"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08"/>
          <p:cNvSpPr/>
          <p:nvPr/>
        </p:nvSpPr>
        <p:spPr>
          <a:xfrm>
            <a:off x="24937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08"/>
          <p:cNvSpPr/>
          <p:nvPr/>
        </p:nvSpPr>
        <p:spPr>
          <a:xfrm flipH="1">
            <a:off x="1855412"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08"/>
          <p:cNvSpPr/>
          <p:nvPr/>
        </p:nvSpPr>
        <p:spPr>
          <a:xfrm>
            <a:off x="62732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08"/>
          <p:cNvSpPr/>
          <p:nvPr/>
        </p:nvSpPr>
        <p:spPr>
          <a:xfrm rot="10800000">
            <a:off x="88351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08"/>
          <p:cNvSpPr/>
          <p:nvPr/>
        </p:nvSpPr>
        <p:spPr>
          <a:xfrm rot="10800000">
            <a:off x="35856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08"/>
          <p:cNvSpPr/>
          <p:nvPr/>
        </p:nvSpPr>
        <p:spPr>
          <a:xfrm rot="10800000">
            <a:off x="87427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08"/>
          <p:cNvSpPr/>
          <p:nvPr/>
        </p:nvSpPr>
        <p:spPr>
          <a:xfrm rot="10800000">
            <a:off x="88476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08"/>
          <p:cNvSpPr/>
          <p:nvPr/>
        </p:nvSpPr>
        <p:spPr>
          <a:xfrm>
            <a:off x="85759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0" name="Google Shape;780;p108"/>
          <p:cNvGrpSpPr/>
          <p:nvPr/>
        </p:nvGrpSpPr>
        <p:grpSpPr>
          <a:xfrm>
            <a:off x="8696281" y="1010908"/>
            <a:ext cx="166803" cy="177369"/>
            <a:chOff x="753050" y="2294125"/>
            <a:chExt cx="312600" cy="332400"/>
          </a:xfrm>
        </p:grpSpPr>
        <p:cxnSp>
          <p:nvCxnSpPr>
            <p:cNvPr id="781" name="Google Shape;781;p108"/>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82" name="Google Shape;782;p108"/>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83" name="Google Shape;783;p108"/>
          <p:cNvSpPr/>
          <p:nvPr/>
        </p:nvSpPr>
        <p:spPr>
          <a:xfrm flipH="1" rot="10800000">
            <a:off x="54775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08"/>
          <p:cNvSpPr/>
          <p:nvPr/>
        </p:nvSpPr>
        <p:spPr>
          <a:xfrm flipH="1" rot="10800000">
            <a:off x="73096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08"/>
          <p:cNvSpPr/>
          <p:nvPr/>
        </p:nvSpPr>
        <p:spPr>
          <a:xfrm rot="10800000">
            <a:off x="19955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
    <p:bg>
      <p:bgPr>
        <a:solidFill>
          <a:schemeClr val="accent1"/>
        </a:solidFill>
      </p:bgPr>
    </p:bg>
    <p:spTree>
      <p:nvGrpSpPr>
        <p:cNvPr id="786" name="Shape 786"/>
        <p:cNvGrpSpPr/>
        <p:nvPr/>
      </p:nvGrpSpPr>
      <p:grpSpPr>
        <a:xfrm>
          <a:off x="0" y="0"/>
          <a:ext cx="0" cy="0"/>
          <a:chOff x="0" y="0"/>
          <a:chExt cx="0" cy="0"/>
        </a:xfrm>
      </p:grpSpPr>
      <p:sp>
        <p:nvSpPr>
          <p:cNvPr id="787" name="Google Shape;787;p109"/>
          <p:cNvSpPr/>
          <p:nvPr/>
        </p:nvSpPr>
        <p:spPr>
          <a:xfrm>
            <a:off x="286900"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09"/>
          <p:cNvSpPr/>
          <p:nvPr/>
        </p:nvSpPr>
        <p:spPr>
          <a:xfrm>
            <a:off x="2444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09"/>
          <p:cNvSpPr/>
          <p:nvPr/>
        </p:nvSpPr>
        <p:spPr>
          <a:xfrm>
            <a:off x="8635188"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09"/>
          <p:cNvSpPr/>
          <p:nvPr/>
        </p:nvSpPr>
        <p:spPr>
          <a:xfrm>
            <a:off x="8835150"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09"/>
          <p:cNvSpPr/>
          <p:nvPr/>
        </p:nvSpPr>
        <p:spPr>
          <a:xfrm>
            <a:off x="416725" y="4277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09"/>
          <p:cNvSpPr/>
          <p:nvPr/>
        </p:nvSpPr>
        <p:spPr>
          <a:xfrm>
            <a:off x="7187325"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09"/>
          <p:cNvSpPr/>
          <p:nvPr/>
        </p:nvSpPr>
        <p:spPr>
          <a:xfrm>
            <a:off x="244425"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09"/>
          <p:cNvSpPr/>
          <p:nvPr/>
        </p:nvSpPr>
        <p:spPr>
          <a:xfrm>
            <a:off x="641650"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5" name="Google Shape;795;p109"/>
          <p:cNvGrpSpPr/>
          <p:nvPr/>
        </p:nvGrpSpPr>
        <p:grpSpPr>
          <a:xfrm>
            <a:off x="286906" y="1027646"/>
            <a:ext cx="166803" cy="177369"/>
            <a:chOff x="753050" y="2294125"/>
            <a:chExt cx="312600" cy="332400"/>
          </a:xfrm>
        </p:grpSpPr>
        <p:cxnSp>
          <p:nvCxnSpPr>
            <p:cNvPr id="796" name="Google Shape;796;p10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797" name="Google Shape;797;p10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798" name="Google Shape;798;p109"/>
          <p:cNvSpPr/>
          <p:nvPr/>
        </p:nvSpPr>
        <p:spPr>
          <a:xfrm>
            <a:off x="1036023"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09"/>
          <p:cNvSpPr/>
          <p:nvPr/>
        </p:nvSpPr>
        <p:spPr>
          <a:xfrm>
            <a:off x="7945535" y="16131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09"/>
          <p:cNvSpPr/>
          <p:nvPr/>
        </p:nvSpPr>
        <p:spPr>
          <a:xfrm>
            <a:off x="1102600" y="4627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09"/>
          <p:cNvSpPr/>
          <p:nvPr/>
        </p:nvSpPr>
        <p:spPr>
          <a:xfrm>
            <a:off x="5141523"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09"/>
          <p:cNvSpPr/>
          <p:nvPr/>
        </p:nvSpPr>
        <p:spPr>
          <a:xfrm>
            <a:off x="5844400"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09"/>
          <p:cNvSpPr/>
          <p:nvPr/>
        </p:nvSpPr>
        <p:spPr>
          <a:xfrm>
            <a:off x="5572573" y="46946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9"/>
          <p:cNvSpPr/>
          <p:nvPr/>
        </p:nvSpPr>
        <p:spPr>
          <a:xfrm>
            <a:off x="6225473" y="42275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09"/>
          <p:cNvSpPr/>
          <p:nvPr/>
        </p:nvSpPr>
        <p:spPr>
          <a:xfrm>
            <a:off x="299350"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09"/>
          <p:cNvSpPr/>
          <p:nvPr/>
        </p:nvSpPr>
        <p:spPr>
          <a:xfrm flipH="1">
            <a:off x="8567700"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09"/>
          <p:cNvSpPr/>
          <p:nvPr/>
        </p:nvSpPr>
        <p:spPr>
          <a:xfrm flipH="1">
            <a:off x="1873225"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109"/>
          <p:cNvGrpSpPr/>
          <p:nvPr/>
        </p:nvGrpSpPr>
        <p:grpSpPr>
          <a:xfrm>
            <a:off x="5840113" y="2771321"/>
            <a:ext cx="234606" cy="249466"/>
            <a:chOff x="753050" y="2294125"/>
            <a:chExt cx="312600" cy="332400"/>
          </a:xfrm>
        </p:grpSpPr>
        <p:cxnSp>
          <p:nvCxnSpPr>
            <p:cNvPr id="809" name="Google Shape;809;p10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810" name="Google Shape;810;p10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811" name="Google Shape;811;p109"/>
          <p:cNvSpPr/>
          <p:nvPr/>
        </p:nvSpPr>
        <p:spPr>
          <a:xfrm>
            <a:off x="8468400" y="34399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09"/>
          <p:cNvSpPr/>
          <p:nvPr/>
        </p:nvSpPr>
        <p:spPr>
          <a:xfrm>
            <a:off x="8299800" y="1413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09"/>
          <p:cNvSpPr/>
          <p:nvPr/>
        </p:nvSpPr>
        <p:spPr>
          <a:xfrm>
            <a:off x="73273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09"/>
          <p:cNvSpPr/>
          <p:nvPr/>
        </p:nvSpPr>
        <p:spPr>
          <a:xfrm>
            <a:off x="677300"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5" name="Google Shape;815;p109"/>
          <p:cNvGrpSpPr/>
          <p:nvPr/>
        </p:nvGrpSpPr>
        <p:grpSpPr>
          <a:xfrm>
            <a:off x="7495515" y="4377721"/>
            <a:ext cx="234606" cy="249466"/>
            <a:chOff x="753050" y="2294125"/>
            <a:chExt cx="312600" cy="332400"/>
          </a:xfrm>
        </p:grpSpPr>
        <p:cxnSp>
          <p:nvCxnSpPr>
            <p:cNvPr id="816" name="Google Shape;816;p10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817" name="Google Shape;817;p10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83" name="Shape 83"/>
        <p:cNvGrpSpPr/>
        <p:nvPr/>
      </p:nvGrpSpPr>
      <p:grpSpPr>
        <a:xfrm>
          <a:off x="0" y="0"/>
          <a:ext cx="0" cy="0"/>
          <a:chOff x="0" y="0"/>
          <a:chExt cx="0" cy="0"/>
        </a:xfrm>
      </p:grpSpPr>
      <p:sp>
        <p:nvSpPr>
          <p:cNvPr id="84" name="Google Shape;84;p87"/>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accent3"/>
              </a:buClr>
              <a:buSzPts val="3600"/>
              <a:buFont typeface="Montserrat"/>
              <a:buNone/>
              <a:defRPr sz="4000">
                <a:solidFill>
                  <a:schemeClr val="accent3"/>
                </a:solidFill>
                <a:latin typeface="Montserrat"/>
                <a:ea typeface="Montserrat"/>
                <a:cs typeface="Montserrat"/>
                <a:sym typeface="Montserrat"/>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5" name="Google Shape;85;p87"/>
          <p:cNvSpPr txBox="1"/>
          <p:nvPr>
            <p:ph idx="2" type="title"/>
          </p:nvPr>
        </p:nvSpPr>
        <p:spPr>
          <a:xfrm>
            <a:off x="5125825" y="1415635"/>
            <a:ext cx="31509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213B55"/>
              </a:buClr>
              <a:buSzPts val="6000"/>
              <a:buFont typeface="Montserrat"/>
              <a:buNone/>
              <a:defRPr sz="6000">
                <a:solidFill>
                  <a:srgbClr val="213B55"/>
                </a:solidFill>
                <a:latin typeface="Montserrat"/>
                <a:ea typeface="Montserrat"/>
                <a:cs typeface="Montserrat"/>
                <a:sym typeface="Montserrat"/>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6" name="Google Shape;86;p87"/>
          <p:cNvSpPr txBox="1"/>
          <p:nvPr>
            <p:ph idx="1" type="subTitle"/>
          </p:nvPr>
        </p:nvSpPr>
        <p:spPr>
          <a:xfrm>
            <a:off x="3916525" y="3293468"/>
            <a:ext cx="43602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Font typeface="Montserrat"/>
              <a:buNone/>
              <a:defRPr sz="1600">
                <a:latin typeface="Montserrat"/>
                <a:ea typeface="Montserrat"/>
                <a:cs typeface="Montserrat"/>
                <a:sym typeface="Montserra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87"/>
          <p:cNvSpPr/>
          <p:nvPr/>
        </p:nvSpPr>
        <p:spPr>
          <a:xfrm flipH="1">
            <a:off x="979411" y="4568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rgbClr val="FFFFFF">
                <a:alpha val="8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87"/>
          <p:cNvGrpSpPr/>
          <p:nvPr/>
        </p:nvGrpSpPr>
        <p:grpSpPr>
          <a:xfrm flipH="1">
            <a:off x="336814" y="4642371"/>
            <a:ext cx="234606" cy="249466"/>
            <a:chOff x="753050" y="2294125"/>
            <a:chExt cx="312600" cy="332400"/>
          </a:xfrm>
        </p:grpSpPr>
        <p:cxnSp>
          <p:nvCxnSpPr>
            <p:cNvPr id="89" name="Google Shape;89;p8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90" name="Google Shape;90;p8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91" name="Google Shape;91;p87"/>
          <p:cNvSpPr/>
          <p:nvPr/>
        </p:nvSpPr>
        <p:spPr>
          <a:xfrm>
            <a:off x="5125813" y="48578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7"/>
          <p:cNvSpPr/>
          <p:nvPr/>
        </p:nvSpPr>
        <p:spPr>
          <a:xfrm rot="10800000">
            <a:off x="8822761" y="4720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87"/>
          <p:cNvSpPr/>
          <p:nvPr/>
        </p:nvSpPr>
        <p:spPr>
          <a:xfrm rot="10800000">
            <a:off x="7493036" y="45127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87"/>
          <p:cNvSpPr/>
          <p:nvPr/>
        </p:nvSpPr>
        <p:spPr>
          <a:xfrm rot="10800000">
            <a:off x="8729961" y="2757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7"/>
          <p:cNvSpPr/>
          <p:nvPr/>
        </p:nvSpPr>
        <p:spPr>
          <a:xfrm rot="10800000">
            <a:off x="8677336" y="37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87"/>
          <p:cNvSpPr/>
          <p:nvPr/>
        </p:nvSpPr>
        <p:spPr>
          <a:xfrm rot="10800000">
            <a:off x="8510536" y="7074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87"/>
          <p:cNvGrpSpPr/>
          <p:nvPr/>
        </p:nvGrpSpPr>
        <p:grpSpPr>
          <a:xfrm rot="10800000">
            <a:off x="7993751" y="380561"/>
            <a:ext cx="166803" cy="177369"/>
            <a:chOff x="753050" y="2294125"/>
            <a:chExt cx="312600" cy="332400"/>
          </a:xfrm>
        </p:grpSpPr>
        <p:cxnSp>
          <p:nvCxnSpPr>
            <p:cNvPr id="98" name="Google Shape;98;p8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99" name="Google Shape;99;p8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00" name="Google Shape;100;p87"/>
          <p:cNvSpPr/>
          <p:nvPr/>
        </p:nvSpPr>
        <p:spPr>
          <a:xfrm rot="10800000">
            <a:off x="2689413" y="5440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7"/>
          <p:cNvSpPr/>
          <p:nvPr/>
        </p:nvSpPr>
        <p:spPr>
          <a:xfrm rot="10800000">
            <a:off x="610626" y="33239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7"/>
          <p:cNvSpPr/>
          <p:nvPr/>
        </p:nvSpPr>
        <p:spPr>
          <a:xfrm rot="10800000">
            <a:off x="6321163" y="9846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7"/>
          <p:cNvSpPr/>
          <p:nvPr/>
        </p:nvSpPr>
        <p:spPr>
          <a:xfrm rot="10800000">
            <a:off x="3425736" y="41886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7"/>
          <p:cNvSpPr/>
          <p:nvPr/>
        </p:nvSpPr>
        <p:spPr>
          <a:xfrm rot="10800000">
            <a:off x="3954688" y="3253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7"/>
          <p:cNvSpPr/>
          <p:nvPr/>
        </p:nvSpPr>
        <p:spPr>
          <a:xfrm rot="10800000">
            <a:off x="8729961" y="15260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7"/>
          <p:cNvSpPr/>
          <p:nvPr/>
        </p:nvSpPr>
        <p:spPr>
          <a:xfrm flipH="1" rot="10800000">
            <a:off x="7089786" y="3805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87"/>
          <p:cNvGrpSpPr/>
          <p:nvPr/>
        </p:nvGrpSpPr>
        <p:grpSpPr>
          <a:xfrm rot="10800000">
            <a:off x="302914" y="787413"/>
            <a:ext cx="234606" cy="249466"/>
            <a:chOff x="753050" y="2294125"/>
            <a:chExt cx="312600" cy="332400"/>
          </a:xfrm>
        </p:grpSpPr>
        <p:cxnSp>
          <p:nvCxnSpPr>
            <p:cNvPr id="108" name="Google Shape;108;p8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09" name="Google Shape;109;p8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10" name="Google Shape;110;p87"/>
          <p:cNvSpPr/>
          <p:nvPr/>
        </p:nvSpPr>
        <p:spPr>
          <a:xfrm rot="10800000">
            <a:off x="812611"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7"/>
          <p:cNvSpPr/>
          <p:nvPr/>
        </p:nvSpPr>
        <p:spPr>
          <a:xfrm rot="10800000">
            <a:off x="226086" y="38447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7"/>
          <p:cNvSpPr/>
          <p:nvPr/>
        </p:nvSpPr>
        <p:spPr>
          <a:xfrm rot="10800000">
            <a:off x="6198011" y="44115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87"/>
          <p:cNvSpPr/>
          <p:nvPr/>
        </p:nvSpPr>
        <p:spPr>
          <a:xfrm rot="10800000">
            <a:off x="8246061" y="44755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87"/>
          <p:cNvSpPr/>
          <p:nvPr/>
        </p:nvSpPr>
        <p:spPr>
          <a:xfrm rot="10800000">
            <a:off x="4022211" y="14156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87"/>
          <p:cNvGrpSpPr/>
          <p:nvPr/>
        </p:nvGrpSpPr>
        <p:grpSpPr>
          <a:xfrm rot="10800000">
            <a:off x="3258614" y="1758213"/>
            <a:ext cx="234606" cy="249466"/>
            <a:chOff x="753050" y="2294125"/>
            <a:chExt cx="312600" cy="332400"/>
          </a:xfrm>
        </p:grpSpPr>
        <p:cxnSp>
          <p:nvCxnSpPr>
            <p:cNvPr id="116" name="Google Shape;116;p87"/>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17" name="Google Shape;117;p87"/>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accent1"/>
        </a:solidFill>
      </p:bgPr>
    </p:bg>
    <p:spTree>
      <p:nvGrpSpPr>
        <p:cNvPr id="118" name="Shape 118"/>
        <p:cNvGrpSpPr/>
        <p:nvPr/>
      </p:nvGrpSpPr>
      <p:grpSpPr>
        <a:xfrm>
          <a:off x="0" y="0"/>
          <a:ext cx="0" cy="0"/>
          <a:chOff x="0" y="0"/>
          <a:chExt cx="0" cy="0"/>
        </a:xfrm>
      </p:grpSpPr>
      <p:sp>
        <p:nvSpPr>
          <p:cNvPr id="119" name="Google Shape;119;p88"/>
          <p:cNvSpPr txBox="1"/>
          <p:nvPr>
            <p:ph idx="1" type="subTitle"/>
          </p:nvPr>
        </p:nvSpPr>
        <p:spPr>
          <a:xfrm>
            <a:off x="1048600" y="1759050"/>
            <a:ext cx="4499700" cy="210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20" name="Google Shape;120;p8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121" name="Google Shape;121;p88"/>
          <p:cNvSpPr/>
          <p:nvPr/>
        </p:nvSpPr>
        <p:spPr>
          <a:xfrm flipH="1">
            <a:off x="58679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8"/>
          <p:cNvSpPr/>
          <p:nvPr/>
        </p:nvSpPr>
        <p:spPr>
          <a:xfrm>
            <a:off x="23692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88"/>
          <p:cNvSpPr/>
          <p:nvPr/>
        </p:nvSpPr>
        <p:spPr>
          <a:xfrm>
            <a:off x="1944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88"/>
          <p:cNvSpPr/>
          <p:nvPr/>
        </p:nvSpPr>
        <p:spPr>
          <a:xfrm>
            <a:off x="8785188"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88"/>
          <p:cNvSpPr/>
          <p:nvPr/>
        </p:nvSpPr>
        <p:spPr>
          <a:xfrm>
            <a:off x="84020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88"/>
          <p:cNvSpPr/>
          <p:nvPr/>
        </p:nvSpPr>
        <p:spPr>
          <a:xfrm>
            <a:off x="366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88"/>
          <p:cNvSpPr/>
          <p:nvPr/>
        </p:nvSpPr>
        <p:spPr>
          <a:xfrm>
            <a:off x="71373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88"/>
          <p:cNvSpPr/>
          <p:nvPr/>
        </p:nvSpPr>
        <p:spPr>
          <a:xfrm>
            <a:off x="1944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88"/>
          <p:cNvSpPr/>
          <p:nvPr/>
        </p:nvSpPr>
        <p:spPr>
          <a:xfrm>
            <a:off x="59167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88"/>
          <p:cNvGrpSpPr/>
          <p:nvPr/>
        </p:nvGrpSpPr>
        <p:grpSpPr>
          <a:xfrm>
            <a:off x="236931" y="1010908"/>
            <a:ext cx="166803" cy="177369"/>
            <a:chOff x="753050" y="2294125"/>
            <a:chExt cx="312600" cy="332400"/>
          </a:xfrm>
        </p:grpSpPr>
        <p:cxnSp>
          <p:nvCxnSpPr>
            <p:cNvPr id="131" name="Google Shape;131;p88"/>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32" name="Google Shape;132;p88"/>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33" name="Google Shape;133;p88"/>
          <p:cNvSpPr/>
          <p:nvPr/>
        </p:nvSpPr>
        <p:spPr>
          <a:xfrm>
            <a:off x="1257948"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88"/>
          <p:cNvSpPr/>
          <p:nvPr/>
        </p:nvSpPr>
        <p:spPr>
          <a:xfrm>
            <a:off x="1033288"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8"/>
          <p:cNvSpPr/>
          <p:nvPr/>
        </p:nvSpPr>
        <p:spPr>
          <a:xfrm>
            <a:off x="24937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8"/>
          <p:cNvSpPr/>
          <p:nvPr/>
        </p:nvSpPr>
        <p:spPr>
          <a:xfrm flipH="1">
            <a:off x="1855412"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8"/>
          <p:cNvSpPr/>
          <p:nvPr/>
        </p:nvSpPr>
        <p:spPr>
          <a:xfrm>
            <a:off x="62732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8"/>
          <p:cNvSpPr/>
          <p:nvPr/>
        </p:nvSpPr>
        <p:spPr>
          <a:xfrm rot="10800000">
            <a:off x="88351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8"/>
          <p:cNvSpPr/>
          <p:nvPr/>
        </p:nvSpPr>
        <p:spPr>
          <a:xfrm rot="10800000">
            <a:off x="35856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8"/>
          <p:cNvSpPr/>
          <p:nvPr/>
        </p:nvSpPr>
        <p:spPr>
          <a:xfrm rot="10800000">
            <a:off x="87427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88"/>
          <p:cNvSpPr/>
          <p:nvPr/>
        </p:nvSpPr>
        <p:spPr>
          <a:xfrm rot="10800000">
            <a:off x="88476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88"/>
          <p:cNvSpPr/>
          <p:nvPr/>
        </p:nvSpPr>
        <p:spPr>
          <a:xfrm>
            <a:off x="85759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88"/>
          <p:cNvGrpSpPr/>
          <p:nvPr/>
        </p:nvGrpSpPr>
        <p:grpSpPr>
          <a:xfrm>
            <a:off x="8696281" y="1010908"/>
            <a:ext cx="166803" cy="177369"/>
            <a:chOff x="753050" y="2294125"/>
            <a:chExt cx="312600" cy="332400"/>
          </a:xfrm>
        </p:grpSpPr>
        <p:cxnSp>
          <p:nvCxnSpPr>
            <p:cNvPr id="144" name="Google Shape;144;p88"/>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45" name="Google Shape;145;p88"/>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46" name="Google Shape;146;p88"/>
          <p:cNvSpPr/>
          <p:nvPr/>
        </p:nvSpPr>
        <p:spPr>
          <a:xfrm flipH="1" rot="10800000">
            <a:off x="54775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88"/>
          <p:cNvSpPr/>
          <p:nvPr/>
        </p:nvSpPr>
        <p:spPr>
          <a:xfrm flipH="1" rot="10800000">
            <a:off x="73096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88"/>
          <p:cNvSpPr/>
          <p:nvPr/>
        </p:nvSpPr>
        <p:spPr>
          <a:xfrm rot="10800000">
            <a:off x="19955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149" name="Shape 149"/>
        <p:cNvGrpSpPr/>
        <p:nvPr/>
      </p:nvGrpSpPr>
      <p:grpSpPr>
        <a:xfrm>
          <a:off x="0" y="0"/>
          <a:ext cx="0" cy="0"/>
          <a:chOff x="0" y="0"/>
          <a:chExt cx="0" cy="0"/>
        </a:xfrm>
      </p:grpSpPr>
      <p:sp>
        <p:nvSpPr>
          <p:cNvPr id="150" name="Google Shape;150;p89"/>
          <p:cNvSpPr txBox="1"/>
          <p:nvPr>
            <p:ph idx="1" type="subTitle"/>
          </p:nvPr>
        </p:nvSpPr>
        <p:spPr>
          <a:xfrm>
            <a:off x="1558275" y="3062478"/>
            <a:ext cx="22782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b="1" sz="2200">
                <a:solidFill>
                  <a:schemeClr val="accent3"/>
                </a:solidFill>
              </a:defRPr>
            </a:lvl1pPr>
            <a:lvl2pPr lvl="1"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2pPr>
            <a:lvl3pPr lvl="2"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3pPr>
            <a:lvl4pPr lvl="3"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4pPr>
            <a:lvl5pPr lvl="4"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5pPr>
            <a:lvl6pPr lvl="5"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6pPr>
            <a:lvl7pPr lvl="6"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7pPr>
            <a:lvl8pPr lvl="7"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8pPr>
            <a:lvl9pPr lvl="8"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9pPr>
          </a:lstStyle>
          <a:p/>
        </p:txBody>
      </p:sp>
      <p:sp>
        <p:nvSpPr>
          <p:cNvPr id="151" name="Google Shape;151;p89"/>
          <p:cNvSpPr txBox="1"/>
          <p:nvPr>
            <p:ph idx="2" type="subTitle"/>
          </p:nvPr>
        </p:nvSpPr>
        <p:spPr>
          <a:xfrm>
            <a:off x="1558275" y="3447618"/>
            <a:ext cx="2278200" cy="8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2" name="Google Shape;152;p8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153" name="Google Shape;153;p89"/>
          <p:cNvSpPr txBox="1"/>
          <p:nvPr>
            <p:ph idx="3" type="subTitle"/>
          </p:nvPr>
        </p:nvSpPr>
        <p:spPr>
          <a:xfrm>
            <a:off x="5307525" y="3062478"/>
            <a:ext cx="2278200" cy="25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2500"/>
              <a:buNone/>
              <a:defRPr b="1" sz="2200">
                <a:solidFill>
                  <a:schemeClr val="accent3"/>
                </a:solidFill>
              </a:defRPr>
            </a:lvl1pPr>
            <a:lvl2pPr lvl="1"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2pPr>
            <a:lvl3pPr lvl="2"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3pPr>
            <a:lvl4pPr lvl="3"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4pPr>
            <a:lvl5pPr lvl="4"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5pPr>
            <a:lvl6pPr lvl="5"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6pPr>
            <a:lvl7pPr lvl="6"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7pPr>
            <a:lvl8pPr lvl="7"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8pPr>
            <a:lvl9pPr lvl="8" algn="ctr">
              <a:lnSpc>
                <a:spcPct val="100000"/>
              </a:lnSpc>
              <a:spcBef>
                <a:spcPts val="0"/>
              </a:spcBef>
              <a:spcAft>
                <a:spcPts val="0"/>
              </a:spcAft>
              <a:buClr>
                <a:schemeClr val="accent2"/>
              </a:buClr>
              <a:buSzPts val="2500"/>
              <a:buFont typeface="Galindo"/>
              <a:buNone/>
              <a:defRPr b="1" sz="2500">
                <a:solidFill>
                  <a:schemeClr val="accent2"/>
                </a:solidFill>
                <a:latin typeface="Galindo"/>
                <a:ea typeface="Galindo"/>
                <a:cs typeface="Galindo"/>
                <a:sym typeface="Galindo"/>
              </a:defRPr>
            </a:lvl9pPr>
          </a:lstStyle>
          <a:p/>
        </p:txBody>
      </p:sp>
      <p:sp>
        <p:nvSpPr>
          <p:cNvPr id="154" name="Google Shape;154;p89"/>
          <p:cNvSpPr txBox="1"/>
          <p:nvPr>
            <p:ph idx="4" type="subTitle"/>
          </p:nvPr>
        </p:nvSpPr>
        <p:spPr>
          <a:xfrm>
            <a:off x="5307525" y="3447618"/>
            <a:ext cx="2278200" cy="8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 name="Google Shape;155;p89"/>
          <p:cNvSpPr/>
          <p:nvPr/>
        </p:nvSpPr>
        <p:spPr>
          <a:xfrm flipH="1">
            <a:off x="58679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9"/>
          <p:cNvSpPr/>
          <p:nvPr/>
        </p:nvSpPr>
        <p:spPr>
          <a:xfrm>
            <a:off x="23692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9"/>
          <p:cNvSpPr/>
          <p:nvPr/>
        </p:nvSpPr>
        <p:spPr>
          <a:xfrm>
            <a:off x="1944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9"/>
          <p:cNvSpPr/>
          <p:nvPr/>
        </p:nvSpPr>
        <p:spPr>
          <a:xfrm>
            <a:off x="8785188"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9"/>
          <p:cNvSpPr/>
          <p:nvPr/>
        </p:nvSpPr>
        <p:spPr>
          <a:xfrm>
            <a:off x="84020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9"/>
          <p:cNvSpPr/>
          <p:nvPr/>
        </p:nvSpPr>
        <p:spPr>
          <a:xfrm>
            <a:off x="366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9"/>
          <p:cNvSpPr/>
          <p:nvPr/>
        </p:nvSpPr>
        <p:spPr>
          <a:xfrm>
            <a:off x="71373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89"/>
          <p:cNvSpPr/>
          <p:nvPr/>
        </p:nvSpPr>
        <p:spPr>
          <a:xfrm>
            <a:off x="1944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9"/>
          <p:cNvSpPr/>
          <p:nvPr/>
        </p:nvSpPr>
        <p:spPr>
          <a:xfrm>
            <a:off x="59167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89"/>
          <p:cNvGrpSpPr/>
          <p:nvPr/>
        </p:nvGrpSpPr>
        <p:grpSpPr>
          <a:xfrm>
            <a:off x="236931" y="1010908"/>
            <a:ext cx="166803" cy="177369"/>
            <a:chOff x="753050" y="2294125"/>
            <a:chExt cx="312600" cy="332400"/>
          </a:xfrm>
        </p:grpSpPr>
        <p:cxnSp>
          <p:nvCxnSpPr>
            <p:cNvPr id="165" name="Google Shape;165;p8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66" name="Google Shape;166;p8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67" name="Google Shape;167;p89"/>
          <p:cNvSpPr/>
          <p:nvPr/>
        </p:nvSpPr>
        <p:spPr>
          <a:xfrm>
            <a:off x="1257948"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89"/>
          <p:cNvSpPr/>
          <p:nvPr/>
        </p:nvSpPr>
        <p:spPr>
          <a:xfrm>
            <a:off x="1033288"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89"/>
          <p:cNvSpPr/>
          <p:nvPr/>
        </p:nvSpPr>
        <p:spPr>
          <a:xfrm>
            <a:off x="24937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89"/>
          <p:cNvSpPr/>
          <p:nvPr/>
        </p:nvSpPr>
        <p:spPr>
          <a:xfrm flipH="1">
            <a:off x="1855412"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89"/>
          <p:cNvSpPr/>
          <p:nvPr/>
        </p:nvSpPr>
        <p:spPr>
          <a:xfrm>
            <a:off x="62732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89"/>
          <p:cNvSpPr/>
          <p:nvPr/>
        </p:nvSpPr>
        <p:spPr>
          <a:xfrm rot="10800000">
            <a:off x="88351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89"/>
          <p:cNvSpPr/>
          <p:nvPr/>
        </p:nvSpPr>
        <p:spPr>
          <a:xfrm rot="10800000">
            <a:off x="35856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89"/>
          <p:cNvSpPr/>
          <p:nvPr/>
        </p:nvSpPr>
        <p:spPr>
          <a:xfrm rot="10800000">
            <a:off x="87427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9"/>
          <p:cNvSpPr/>
          <p:nvPr/>
        </p:nvSpPr>
        <p:spPr>
          <a:xfrm rot="10800000">
            <a:off x="88476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9"/>
          <p:cNvSpPr/>
          <p:nvPr/>
        </p:nvSpPr>
        <p:spPr>
          <a:xfrm>
            <a:off x="85759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7" name="Google Shape;177;p89"/>
          <p:cNvGrpSpPr/>
          <p:nvPr/>
        </p:nvGrpSpPr>
        <p:grpSpPr>
          <a:xfrm>
            <a:off x="8696281" y="1010908"/>
            <a:ext cx="166803" cy="177369"/>
            <a:chOff x="753050" y="2294125"/>
            <a:chExt cx="312600" cy="332400"/>
          </a:xfrm>
        </p:grpSpPr>
        <p:cxnSp>
          <p:nvCxnSpPr>
            <p:cNvPr id="178" name="Google Shape;178;p89"/>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179" name="Google Shape;179;p89"/>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180" name="Google Shape;180;p89"/>
          <p:cNvSpPr/>
          <p:nvPr/>
        </p:nvSpPr>
        <p:spPr>
          <a:xfrm flipH="1" rot="10800000">
            <a:off x="54775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89"/>
          <p:cNvSpPr/>
          <p:nvPr/>
        </p:nvSpPr>
        <p:spPr>
          <a:xfrm flipH="1" rot="10800000">
            <a:off x="73096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89"/>
          <p:cNvSpPr/>
          <p:nvPr/>
        </p:nvSpPr>
        <p:spPr>
          <a:xfrm rot="10800000">
            <a:off x="19955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1"/>
        </a:solidFill>
      </p:bgPr>
    </p:bg>
    <p:spTree>
      <p:nvGrpSpPr>
        <p:cNvPr id="183" name="Shape 183"/>
        <p:cNvGrpSpPr/>
        <p:nvPr/>
      </p:nvGrpSpPr>
      <p:grpSpPr>
        <a:xfrm>
          <a:off x="0" y="0"/>
          <a:ext cx="0" cy="0"/>
          <a:chOff x="0" y="0"/>
          <a:chExt cx="0" cy="0"/>
        </a:xfrm>
      </p:grpSpPr>
      <p:sp>
        <p:nvSpPr>
          <p:cNvPr id="184" name="Google Shape;184;p90"/>
          <p:cNvSpPr txBox="1"/>
          <p:nvPr>
            <p:ph type="title"/>
          </p:nvPr>
        </p:nvSpPr>
        <p:spPr>
          <a:xfrm>
            <a:off x="1681955" y="1763256"/>
            <a:ext cx="2433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400"/>
              <a:buNone/>
              <a:defRPr sz="22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5" name="Google Shape;185;p90"/>
          <p:cNvSpPr txBox="1"/>
          <p:nvPr>
            <p:ph idx="2" type="title"/>
          </p:nvPr>
        </p:nvSpPr>
        <p:spPr>
          <a:xfrm>
            <a:off x="926438" y="1763256"/>
            <a:ext cx="7554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9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6" name="Google Shape;186;p90"/>
          <p:cNvSpPr txBox="1"/>
          <p:nvPr>
            <p:ph idx="1" type="subTitle"/>
          </p:nvPr>
        </p:nvSpPr>
        <p:spPr>
          <a:xfrm>
            <a:off x="1681955" y="2098101"/>
            <a:ext cx="2433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90"/>
          <p:cNvSpPr txBox="1"/>
          <p:nvPr>
            <p:ph idx="3"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3300"/>
              <a:buNone/>
              <a:defRPr>
                <a:solidFill>
                  <a:srgbClr val="213B55"/>
                </a:solidFill>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188" name="Google Shape;188;p90"/>
          <p:cNvSpPr txBox="1"/>
          <p:nvPr>
            <p:ph idx="4" type="title"/>
          </p:nvPr>
        </p:nvSpPr>
        <p:spPr>
          <a:xfrm>
            <a:off x="1681955" y="3459228"/>
            <a:ext cx="2433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400"/>
              <a:buNone/>
              <a:defRPr sz="22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9" name="Google Shape;189;p90"/>
          <p:cNvSpPr txBox="1"/>
          <p:nvPr>
            <p:ph idx="5" type="title"/>
          </p:nvPr>
        </p:nvSpPr>
        <p:spPr>
          <a:xfrm>
            <a:off x="926438" y="3459231"/>
            <a:ext cx="7554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9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0" name="Google Shape;190;p90"/>
          <p:cNvSpPr txBox="1"/>
          <p:nvPr>
            <p:ph idx="6" type="subTitle"/>
          </p:nvPr>
        </p:nvSpPr>
        <p:spPr>
          <a:xfrm>
            <a:off x="1681955" y="3794073"/>
            <a:ext cx="2433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90"/>
          <p:cNvSpPr txBox="1"/>
          <p:nvPr>
            <p:ph idx="7" type="title"/>
          </p:nvPr>
        </p:nvSpPr>
        <p:spPr>
          <a:xfrm>
            <a:off x="5700694" y="1763256"/>
            <a:ext cx="2433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400"/>
              <a:buNone/>
              <a:defRPr sz="22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2" name="Google Shape;192;p90"/>
          <p:cNvSpPr txBox="1"/>
          <p:nvPr>
            <p:ph idx="8" type="title"/>
          </p:nvPr>
        </p:nvSpPr>
        <p:spPr>
          <a:xfrm>
            <a:off x="4945276" y="1763256"/>
            <a:ext cx="7554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9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3" name="Google Shape;193;p90"/>
          <p:cNvSpPr txBox="1"/>
          <p:nvPr>
            <p:ph idx="9" type="subTitle"/>
          </p:nvPr>
        </p:nvSpPr>
        <p:spPr>
          <a:xfrm>
            <a:off x="5700694" y="2098101"/>
            <a:ext cx="2433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90"/>
          <p:cNvSpPr txBox="1"/>
          <p:nvPr>
            <p:ph idx="13" type="title"/>
          </p:nvPr>
        </p:nvSpPr>
        <p:spPr>
          <a:xfrm>
            <a:off x="5700694" y="3459227"/>
            <a:ext cx="24336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3"/>
              </a:buClr>
              <a:buSzPts val="2400"/>
              <a:buNone/>
              <a:defRPr sz="2200">
                <a:solidFill>
                  <a:schemeClr val="accent3"/>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5" name="Google Shape;195;p90"/>
          <p:cNvSpPr txBox="1"/>
          <p:nvPr>
            <p:ph idx="14" type="title"/>
          </p:nvPr>
        </p:nvSpPr>
        <p:spPr>
          <a:xfrm>
            <a:off x="4945276" y="3459231"/>
            <a:ext cx="755400" cy="347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900">
                <a:solidFill>
                  <a:schemeClr val="accent4"/>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6" name="Google Shape;196;p90"/>
          <p:cNvSpPr txBox="1"/>
          <p:nvPr>
            <p:ph idx="15" type="subTitle"/>
          </p:nvPr>
        </p:nvSpPr>
        <p:spPr>
          <a:xfrm>
            <a:off x="5700694" y="3794072"/>
            <a:ext cx="2433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90"/>
          <p:cNvSpPr/>
          <p:nvPr/>
        </p:nvSpPr>
        <p:spPr>
          <a:xfrm flipH="1">
            <a:off x="58679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90"/>
          <p:cNvSpPr/>
          <p:nvPr/>
        </p:nvSpPr>
        <p:spPr>
          <a:xfrm>
            <a:off x="23692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90"/>
          <p:cNvSpPr/>
          <p:nvPr/>
        </p:nvSpPr>
        <p:spPr>
          <a:xfrm>
            <a:off x="1944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90"/>
          <p:cNvSpPr/>
          <p:nvPr/>
        </p:nvSpPr>
        <p:spPr>
          <a:xfrm>
            <a:off x="8785188"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90"/>
          <p:cNvSpPr/>
          <p:nvPr/>
        </p:nvSpPr>
        <p:spPr>
          <a:xfrm>
            <a:off x="84020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90"/>
          <p:cNvSpPr/>
          <p:nvPr/>
        </p:nvSpPr>
        <p:spPr>
          <a:xfrm>
            <a:off x="366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0"/>
          <p:cNvSpPr/>
          <p:nvPr/>
        </p:nvSpPr>
        <p:spPr>
          <a:xfrm>
            <a:off x="71373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90"/>
          <p:cNvSpPr/>
          <p:nvPr/>
        </p:nvSpPr>
        <p:spPr>
          <a:xfrm>
            <a:off x="1944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0"/>
          <p:cNvSpPr/>
          <p:nvPr/>
        </p:nvSpPr>
        <p:spPr>
          <a:xfrm>
            <a:off x="59167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 name="Google Shape;206;p90"/>
          <p:cNvGrpSpPr/>
          <p:nvPr/>
        </p:nvGrpSpPr>
        <p:grpSpPr>
          <a:xfrm>
            <a:off x="236931" y="1010908"/>
            <a:ext cx="166803" cy="177369"/>
            <a:chOff x="753050" y="2294125"/>
            <a:chExt cx="312600" cy="332400"/>
          </a:xfrm>
        </p:grpSpPr>
        <p:cxnSp>
          <p:nvCxnSpPr>
            <p:cNvPr id="207" name="Google Shape;207;p90"/>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08" name="Google Shape;208;p90"/>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09" name="Google Shape;209;p90"/>
          <p:cNvSpPr/>
          <p:nvPr/>
        </p:nvSpPr>
        <p:spPr>
          <a:xfrm>
            <a:off x="1257948" y="3127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0"/>
          <p:cNvSpPr/>
          <p:nvPr/>
        </p:nvSpPr>
        <p:spPr>
          <a:xfrm>
            <a:off x="1033288"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90"/>
          <p:cNvSpPr/>
          <p:nvPr/>
        </p:nvSpPr>
        <p:spPr>
          <a:xfrm>
            <a:off x="24937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90"/>
          <p:cNvSpPr/>
          <p:nvPr/>
        </p:nvSpPr>
        <p:spPr>
          <a:xfrm flipH="1">
            <a:off x="1855412"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90"/>
          <p:cNvSpPr/>
          <p:nvPr/>
        </p:nvSpPr>
        <p:spPr>
          <a:xfrm>
            <a:off x="62732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90"/>
          <p:cNvSpPr/>
          <p:nvPr/>
        </p:nvSpPr>
        <p:spPr>
          <a:xfrm rot="10800000">
            <a:off x="88351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90"/>
          <p:cNvSpPr/>
          <p:nvPr/>
        </p:nvSpPr>
        <p:spPr>
          <a:xfrm rot="10800000">
            <a:off x="35856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90"/>
          <p:cNvSpPr/>
          <p:nvPr/>
        </p:nvSpPr>
        <p:spPr>
          <a:xfrm rot="10800000">
            <a:off x="87427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90"/>
          <p:cNvSpPr/>
          <p:nvPr/>
        </p:nvSpPr>
        <p:spPr>
          <a:xfrm rot="10800000">
            <a:off x="88476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90"/>
          <p:cNvSpPr/>
          <p:nvPr/>
        </p:nvSpPr>
        <p:spPr>
          <a:xfrm>
            <a:off x="85759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 name="Google Shape;219;p90"/>
          <p:cNvGrpSpPr/>
          <p:nvPr/>
        </p:nvGrpSpPr>
        <p:grpSpPr>
          <a:xfrm>
            <a:off x="8696281" y="1010908"/>
            <a:ext cx="166803" cy="177369"/>
            <a:chOff x="753050" y="2294125"/>
            <a:chExt cx="312600" cy="332400"/>
          </a:xfrm>
        </p:grpSpPr>
        <p:cxnSp>
          <p:nvCxnSpPr>
            <p:cNvPr id="220" name="Google Shape;220;p90"/>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21" name="Google Shape;221;p90"/>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22" name="Google Shape;222;p90"/>
          <p:cNvSpPr/>
          <p:nvPr/>
        </p:nvSpPr>
        <p:spPr>
          <a:xfrm flipH="1" rot="10800000">
            <a:off x="54775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0"/>
          <p:cNvSpPr/>
          <p:nvPr/>
        </p:nvSpPr>
        <p:spPr>
          <a:xfrm flipH="1" rot="10800000">
            <a:off x="73096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90"/>
          <p:cNvSpPr/>
          <p:nvPr/>
        </p:nvSpPr>
        <p:spPr>
          <a:xfrm rot="10800000">
            <a:off x="19955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90"/>
          <p:cNvSpPr/>
          <p:nvPr/>
        </p:nvSpPr>
        <p:spPr>
          <a:xfrm rot="10800000">
            <a:off x="7402050" y="31706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90"/>
          <p:cNvSpPr/>
          <p:nvPr/>
        </p:nvSpPr>
        <p:spPr>
          <a:xfrm rot="10800000">
            <a:off x="4409788" y="21004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27" name="Shape 227"/>
        <p:cNvGrpSpPr/>
        <p:nvPr/>
      </p:nvGrpSpPr>
      <p:grpSpPr>
        <a:xfrm>
          <a:off x="0" y="0"/>
          <a:ext cx="0" cy="0"/>
          <a:chOff x="0" y="0"/>
          <a:chExt cx="0" cy="0"/>
        </a:xfrm>
      </p:grpSpPr>
      <p:sp>
        <p:nvSpPr>
          <p:cNvPr id="228" name="Google Shape;228;p91"/>
          <p:cNvSpPr/>
          <p:nvPr/>
        </p:nvSpPr>
        <p:spPr>
          <a:xfrm>
            <a:off x="632250" y="1130575"/>
            <a:ext cx="7879500" cy="3503400"/>
          </a:xfrm>
          <a:prstGeom prst="roundRect">
            <a:avLst>
              <a:gd fmla="val 12302"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9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l">
              <a:lnSpc>
                <a:spcPct val="100000"/>
              </a:lnSpc>
              <a:spcBef>
                <a:spcPts val="0"/>
              </a:spcBef>
              <a:spcAft>
                <a:spcPts val="0"/>
              </a:spcAft>
              <a:buSzPts val="3300"/>
              <a:buNone/>
              <a:defRPr/>
            </a:lvl2pPr>
            <a:lvl3pPr lvl="2" algn="l">
              <a:lnSpc>
                <a:spcPct val="100000"/>
              </a:lnSpc>
              <a:spcBef>
                <a:spcPts val="0"/>
              </a:spcBef>
              <a:spcAft>
                <a:spcPts val="0"/>
              </a:spcAft>
              <a:buSzPts val="3300"/>
              <a:buNone/>
              <a:defRPr/>
            </a:lvl3pPr>
            <a:lvl4pPr lvl="3" algn="l">
              <a:lnSpc>
                <a:spcPct val="100000"/>
              </a:lnSpc>
              <a:spcBef>
                <a:spcPts val="0"/>
              </a:spcBef>
              <a:spcAft>
                <a:spcPts val="0"/>
              </a:spcAft>
              <a:buSzPts val="3300"/>
              <a:buNone/>
              <a:defRPr/>
            </a:lvl4pPr>
            <a:lvl5pPr lvl="4" algn="l">
              <a:lnSpc>
                <a:spcPct val="100000"/>
              </a:lnSpc>
              <a:spcBef>
                <a:spcPts val="0"/>
              </a:spcBef>
              <a:spcAft>
                <a:spcPts val="0"/>
              </a:spcAft>
              <a:buSzPts val="3300"/>
              <a:buNone/>
              <a:defRPr/>
            </a:lvl5pPr>
            <a:lvl6pPr lvl="5" algn="l">
              <a:lnSpc>
                <a:spcPct val="100000"/>
              </a:lnSpc>
              <a:spcBef>
                <a:spcPts val="0"/>
              </a:spcBef>
              <a:spcAft>
                <a:spcPts val="0"/>
              </a:spcAft>
              <a:buSzPts val="3300"/>
              <a:buNone/>
              <a:defRPr/>
            </a:lvl6pPr>
            <a:lvl7pPr lvl="6" algn="l">
              <a:lnSpc>
                <a:spcPct val="100000"/>
              </a:lnSpc>
              <a:spcBef>
                <a:spcPts val="0"/>
              </a:spcBef>
              <a:spcAft>
                <a:spcPts val="0"/>
              </a:spcAft>
              <a:buSzPts val="3300"/>
              <a:buNone/>
              <a:defRPr/>
            </a:lvl7pPr>
            <a:lvl8pPr lvl="7" algn="l">
              <a:lnSpc>
                <a:spcPct val="100000"/>
              </a:lnSpc>
              <a:spcBef>
                <a:spcPts val="0"/>
              </a:spcBef>
              <a:spcAft>
                <a:spcPts val="0"/>
              </a:spcAft>
              <a:buSzPts val="3300"/>
              <a:buNone/>
              <a:defRPr/>
            </a:lvl8pPr>
            <a:lvl9pPr lvl="8" algn="l">
              <a:lnSpc>
                <a:spcPct val="100000"/>
              </a:lnSpc>
              <a:spcBef>
                <a:spcPts val="0"/>
              </a:spcBef>
              <a:spcAft>
                <a:spcPts val="0"/>
              </a:spcAft>
              <a:buSzPts val="3300"/>
              <a:buNone/>
              <a:defRPr/>
            </a:lvl9pPr>
          </a:lstStyle>
          <a:p/>
        </p:txBody>
      </p:sp>
      <p:sp>
        <p:nvSpPr>
          <p:cNvPr id="230" name="Google Shape;230;p9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dk1"/>
              </a:buClr>
              <a:buSzPts val="1200"/>
              <a:buChar char="●"/>
              <a:defRPr sz="120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0"/>
              </a:spcBef>
              <a:spcAft>
                <a:spcPts val="0"/>
              </a:spcAft>
              <a:buSzPts val="1200"/>
              <a:buFont typeface="Roboto Condensed Light"/>
              <a:buChar char="■"/>
              <a:defRPr/>
            </a:lvl3pPr>
            <a:lvl4pPr indent="-304800" lvl="3" marL="1828800" algn="l">
              <a:lnSpc>
                <a:spcPct val="115000"/>
              </a:lnSpc>
              <a:spcBef>
                <a:spcPts val="0"/>
              </a:spcBef>
              <a:spcAft>
                <a:spcPts val="0"/>
              </a:spcAft>
              <a:buSzPts val="1200"/>
              <a:buFont typeface="Roboto Condensed Light"/>
              <a:buChar char="●"/>
              <a:defRPr/>
            </a:lvl4pPr>
            <a:lvl5pPr indent="-304800" lvl="4" marL="2286000" algn="l">
              <a:lnSpc>
                <a:spcPct val="115000"/>
              </a:lnSpc>
              <a:spcBef>
                <a:spcPts val="0"/>
              </a:spcBef>
              <a:spcAft>
                <a:spcPts val="0"/>
              </a:spcAft>
              <a:buSzPts val="1200"/>
              <a:buFont typeface="Roboto Condensed Light"/>
              <a:buChar char="○"/>
              <a:defRPr/>
            </a:lvl5pPr>
            <a:lvl6pPr indent="-304800" lvl="5" marL="2743200" algn="l">
              <a:lnSpc>
                <a:spcPct val="115000"/>
              </a:lnSpc>
              <a:spcBef>
                <a:spcPts val="0"/>
              </a:spcBef>
              <a:spcAft>
                <a:spcPts val="0"/>
              </a:spcAft>
              <a:buSzPts val="1200"/>
              <a:buFont typeface="Roboto Condensed Light"/>
              <a:buChar char="■"/>
              <a:defRPr/>
            </a:lvl6pPr>
            <a:lvl7pPr indent="-304800" lvl="6" marL="3200400" algn="l">
              <a:lnSpc>
                <a:spcPct val="115000"/>
              </a:lnSpc>
              <a:spcBef>
                <a:spcPts val="0"/>
              </a:spcBef>
              <a:spcAft>
                <a:spcPts val="0"/>
              </a:spcAft>
              <a:buSzPts val="1200"/>
              <a:buFont typeface="Roboto Condensed Light"/>
              <a:buChar char="●"/>
              <a:defRPr/>
            </a:lvl7pPr>
            <a:lvl8pPr indent="-304800" lvl="7" marL="3657600" algn="l">
              <a:lnSpc>
                <a:spcPct val="115000"/>
              </a:lnSpc>
              <a:spcBef>
                <a:spcPts val="0"/>
              </a:spcBef>
              <a:spcAft>
                <a:spcPts val="0"/>
              </a:spcAft>
              <a:buSzPts val="1200"/>
              <a:buFont typeface="Roboto Condensed Light"/>
              <a:buChar char="○"/>
              <a:defRPr/>
            </a:lvl8pPr>
            <a:lvl9pPr indent="-304800" lvl="8" marL="4114800" algn="l">
              <a:lnSpc>
                <a:spcPct val="115000"/>
              </a:lnSpc>
              <a:spcBef>
                <a:spcPts val="0"/>
              </a:spcBef>
              <a:spcAft>
                <a:spcPts val="0"/>
              </a:spcAft>
              <a:buSzPts val="1200"/>
              <a:buFont typeface="Roboto Condensed Light"/>
              <a:buChar char="■"/>
              <a:defRPr/>
            </a:lvl9pPr>
          </a:lstStyle>
          <a:p/>
        </p:txBody>
      </p:sp>
      <p:sp>
        <p:nvSpPr>
          <p:cNvPr id="231" name="Google Shape;231;p91"/>
          <p:cNvSpPr/>
          <p:nvPr/>
        </p:nvSpPr>
        <p:spPr>
          <a:xfrm flipH="1">
            <a:off x="5867900" y="47397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1"/>
          <p:cNvSpPr/>
          <p:nvPr/>
        </p:nvSpPr>
        <p:spPr>
          <a:xfrm>
            <a:off x="236925" y="2589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91"/>
          <p:cNvSpPr/>
          <p:nvPr/>
        </p:nvSpPr>
        <p:spPr>
          <a:xfrm>
            <a:off x="1944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1"/>
          <p:cNvSpPr/>
          <p:nvPr/>
        </p:nvSpPr>
        <p:spPr>
          <a:xfrm>
            <a:off x="8785188" y="28442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1"/>
          <p:cNvSpPr/>
          <p:nvPr/>
        </p:nvSpPr>
        <p:spPr>
          <a:xfrm>
            <a:off x="8402000" y="4257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91"/>
          <p:cNvSpPr/>
          <p:nvPr/>
        </p:nvSpPr>
        <p:spPr>
          <a:xfrm>
            <a:off x="366750" y="42604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1"/>
          <p:cNvSpPr/>
          <p:nvPr/>
        </p:nvSpPr>
        <p:spPr>
          <a:xfrm>
            <a:off x="7137350" y="47887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1"/>
          <p:cNvSpPr/>
          <p:nvPr/>
        </p:nvSpPr>
        <p:spPr>
          <a:xfrm>
            <a:off x="194450" y="158391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1"/>
          <p:cNvSpPr/>
          <p:nvPr/>
        </p:nvSpPr>
        <p:spPr>
          <a:xfrm>
            <a:off x="591675" y="47515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91"/>
          <p:cNvGrpSpPr/>
          <p:nvPr/>
        </p:nvGrpSpPr>
        <p:grpSpPr>
          <a:xfrm>
            <a:off x="236931" y="1010908"/>
            <a:ext cx="166803" cy="177369"/>
            <a:chOff x="753050" y="2294125"/>
            <a:chExt cx="312600" cy="332400"/>
          </a:xfrm>
        </p:grpSpPr>
        <p:cxnSp>
          <p:nvCxnSpPr>
            <p:cNvPr id="241" name="Google Shape;241;p91"/>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42" name="Google Shape;242;p91"/>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43" name="Google Shape;243;p91"/>
          <p:cNvSpPr/>
          <p:nvPr/>
        </p:nvSpPr>
        <p:spPr>
          <a:xfrm>
            <a:off x="1033288" y="49333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1"/>
          <p:cNvSpPr/>
          <p:nvPr/>
        </p:nvSpPr>
        <p:spPr>
          <a:xfrm>
            <a:off x="249375" y="318311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1"/>
          <p:cNvSpPr/>
          <p:nvPr/>
        </p:nvSpPr>
        <p:spPr>
          <a:xfrm flipH="1">
            <a:off x="1855412" y="48811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91"/>
          <p:cNvSpPr/>
          <p:nvPr/>
        </p:nvSpPr>
        <p:spPr>
          <a:xfrm>
            <a:off x="627325" y="258950"/>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1"/>
          <p:cNvSpPr/>
          <p:nvPr/>
        </p:nvSpPr>
        <p:spPr>
          <a:xfrm rot="10800000">
            <a:off x="8835150" y="48409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1"/>
          <p:cNvSpPr/>
          <p:nvPr/>
        </p:nvSpPr>
        <p:spPr>
          <a:xfrm rot="10800000">
            <a:off x="35856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1"/>
          <p:cNvSpPr/>
          <p:nvPr/>
        </p:nvSpPr>
        <p:spPr>
          <a:xfrm rot="10800000">
            <a:off x="8742750" y="424803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1"/>
          <p:cNvSpPr/>
          <p:nvPr/>
        </p:nvSpPr>
        <p:spPr>
          <a:xfrm rot="10800000">
            <a:off x="8847600" y="194173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91"/>
          <p:cNvSpPr/>
          <p:nvPr/>
        </p:nvSpPr>
        <p:spPr>
          <a:xfrm>
            <a:off x="8575950" y="3372575"/>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p91"/>
          <p:cNvGrpSpPr/>
          <p:nvPr/>
        </p:nvGrpSpPr>
        <p:grpSpPr>
          <a:xfrm>
            <a:off x="8696281" y="1010908"/>
            <a:ext cx="166803" cy="177369"/>
            <a:chOff x="753050" y="2294125"/>
            <a:chExt cx="312600" cy="332400"/>
          </a:xfrm>
        </p:grpSpPr>
        <p:cxnSp>
          <p:nvCxnSpPr>
            <p:cNvPr id="253" name="Google Shape;253;p91"/>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54" name="Google Shape;254;p91"/>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55" name="Google Shape;255;p91"/>
          <p:cNvSpPr/>
          <p:nvPr/>
        </p:nvSpPr>
        <p:spPr>
          <a:xfrm flipH="1" rot="10800000">
            <a:off x="5477538" y="2948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91"/>
          <p:cNvSpPr/>
          <p:nvPr/>
        </p:nvSpPr>
        <p:spPr>
          <a:xfrm flipH="1" rot="10800000">
            <a:off x="7309650" y="333188"/>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91"/>
          <p:cNvSpPr/>
          <p:nvPr/>
        </p:nvSpPr>
        <p:spPr>
          <a:xfrm rot="10800000">
            <a:off x="1995550" y="407088"/>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258" name="Shape 258"/>
        <p:cNvGrpSpPr/>
        <p:nvPr/>
      </p:nvGrpSpPr>
      <p:grpSpPr>
        <a:xfrm>
          <a:off x="0" y="0"/>
          <a:ext cx="0" cy="0"/>
          <a:chOff x="0" y="0"/>
          <a:chExt cx="0" cy="0"/>
        </a:xfrm>
      </p:grpSpPr>
      <p:sp>
        <p:nvSpPr>
          <p:cNvPr id="259" name="Google Shape;259;p92"/>
          <p:cNvSpPr txBox="1"/>
          <p:nvPr>
            <p:ph type="title"/>
          </p:nvPr>
        </p:nvSpPr>
        <p:spPr>
          <a:xfrm>
            <a:off x="1934100" y="1561050"/>
            <a:ext cx="5275800" cy="202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13B55"/>
              </a:buClr>
              <a:buSzPts val="6000"/>
              <a:buNone/>
              <a:defRPr sz="7300">
                <a:solidFill>
                  <a:srgbClr val="213B55"/>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0" name="Google Shape;260;p92"/>
          <p:cNvSpPr/>
          <p:nvPr/>
        </p:nvSpPr>
        <p:spPr>
          <a:xfrm flipH="1">
            <a:off x="8792675" y="2757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92"/>
          <p:cNvSpPr/>
          <p:nvPr/>
        </p:nvSpPr>
        <p:spPr>
          <a:xfrm flipH="1">
            <a:off x="8835150"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92"/>
          <p:cNvSpPr/>
          <p:nvPr/>
        </p:nvSpPr>
        <p:spPr>
          <a:xfrm flipH="1">
            <a:off x="444388" y="4731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92"/>
          <p:cNvSpPr/>
          <p:nvPr/>
        </p:nvSpPr>
        <p:spPr>
          <a:xfrm flipH="1">
            <a:off x="244425"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92"/>
          <p:cNvSpPr/>
          <p:nvPr/>
        </p:nvSpPr>
        <p:spPr>
          <a:xfrm flipH="1">
            <a:off x="8687750" y="42772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92"/>
          <p:cNvSpPr/>
          <p:nvPr/>
        </p:nvSpPr>
        <p:spPr>
          <a:xfrm flipH="1">
            <a:off x="1892250" y="48055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92"/>
          <p:cNvSpPr/>
          <p:nvPr/>
        </p:nvSpPr>
        <p:spPr>
          <a:xfrm flipH="1">
            <a:off x="8835150" y="160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92"/>
          <p:cNvSpPr/>
          <p:nvPr/>
        </p:nvSpPr>
        <p:spPr>
          <a:xfrm flipH="1">
            <a:off x="8363525"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 name="Google Shape;268;p92"/>
          <p:cNvGrpSpPr/>
          <p:nvPr/>
        </p:nvGrpSpPr>
        <p:grpSpPr>
          <a:xfrm flipH="1">
            <a:off x="8718265" y="1027646"/>
            <a:ext cx="166803" cy="177369"/>
            <a:chOff x="753050" y="2294125"/>
            <a:chExt cx="312600" cy="332400"/>
          </a:xfrm>
        </p:grpSpPr>
        <p:cxnSp>
          <p:nvCxnSpPr>
            <p:cNvPr id="269" name="Google Shape;269;p92"/>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70" name="Google Shape;270;p92"/>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71" name="Google Shape;271;p92"/>
          <p:cNvSpPr/>
          <p:nvPr/>
        </p:nvSpPr>
        <p:spPr>
          <a:xfrm flipH="1">
            <a:off x="8043552" y="690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92"/>
          <p:cNvSpPr/>
          <p:nvPr/>
        </p:nvSpPr>
        <p:spPr>
          <a:xfrm flipH="1">
            <a:off x="1014715" y="13043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92"/>
          <p:cNvSpPr/>
          <p:nvPr/>
        </p:nvSpPr>
        <p:spPr>
          <a:xfrm flipH="1">
            <a:off x="8001875" y="46271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92"/>
          <p:cNvSpPr/>
          <p:nvPr/>
        </p:nvSpPr>
        <p:spPr>
          <a:xfrm flipH="1">
            <a:off x="3938052" y="9721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92"/>
          <p:cNvSpPr/>
          <p:nvPr/>
        </p:nvSpPr>
        <p:spPr>
          <a:xfrm flipH="1">
            <a:off x="3260075" y="4193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92"/>
          <p:cNvSpPr/>
          <p:nvPr/>
        </p:nvSpPr>
        <p:spPr>
          <a:xfrm flipH="1">
            <a:off x="3531902" y="4694663"/>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92"/>
          <p:cNvSpPr/>
          <p:nvPr/>
        </p:nvSpPr>
        <p:spPr>
          <a:xfrm flipH="1">
            <a:off x="2854102" y="4227563"/>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92"/>
          <p:cNvSpPr/>
          <p:nvPr/>
        </p:nvSpPr>
        <p:spPr>
          <a:xfrm flipH="1">
            <a:off x="8805125" y="31998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92"/>
          <p:cNvSpPr/>
          <p:nvPr/>
        </p:nvSpPr>
        <p:spPr>
          <a:xfrm>
            <a:off x="536775" y="26115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92"/>
          <p:cNvSpPr/>
          <p:nvPr/>
        </p:nvSpPr>
        <p:spPr>
          <a:xfrm>
            <a:off x="7231250" y="47565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 name="Google Shape;281;p92"/>
          <p:cNvGrpSpPr/>
          <p:nvPr/>
        </p:nvGrpSpPr>
        <p:grpSpPr>
          <a:xfrm flipH="1">
            <a:off x="813931" y="486846"/>
            <a:ext cx="234606" cy="249466"/>
            <a:chOff x="753050" y="2294125"/>
            <a:chExt cx="312600" cy="332400"/>
          </a:xfrm>
        </p:grpSpPr>
        <p:cxnSp>
          <p:nvCxnSpPr>
            <p:cNvPr id="282" name="Google Shape;282;p92"/>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83" name="Google Shape;283;p92"/>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284" name="Google Shape;284;p92"/>
          <p:cNvSpPr/>
          <p:nvPr/>
        </p:nvSpPr>
        <p:spPr>
          <a:xfrm flipH="1">
            <a:off x="536775" y="343993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92"/>
          <p:cNvSpPr/>
          <p:nvPr/>
        </p:nvSpPr>
        <p:spPr>
          <a:xfrm flipH="1">
            <a:off x="407200" y="120501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92"/>
          <p:cNvSpPr/>
          <p:nvPr/>
        </p:nvSpPr>
        <p:spPr>
          <a:xfrm flipH="1">
            <a:off x="1752250" y="406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92"/>
          <p:cNvSpPr/>
          <p:nvPr/>
        </p:nvSpPr>
        <p:spPr>
          <a:xfrm flipH="1">
            <a:off x="8327875"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92"/>
          <p:cNvGrpSpPr/>
          <p:nvPr/>
        </p:nvGrpSpPr>
        <p:grpSpPr>
          <a:xfrm flipH="1">
            <a:off x="1441854" y="4377721"/>
            <a:ext cx="234606" cy="249466"/>
            <a:chOff x="753050" y="2294125"/>
            <a:chExt cx="312600" cy="332400"/>
          </a:xfrm>
        </p:grpSpPr>
        <p:cxnSp>
          <p:nvCxnSpPr>
            <p:cNvPr id="289" name="Google Shape;289;p92"/>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290" name="Google Shape;290;p92"/>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291" name="Shape 291"/>
        <p:cNvGrpSpPr/>
        <p:nvPr/>
      </p:nvGrpSpPr>
      <p:grpSpPr>
        <a:xfrm>
          <a:off x="0" y="0"/>
          <a:ext cx="0" cy="0"/>
          <a:chOff x="0" y="0"/>
          <a:chExt cx="0" cy="0"/>
        </a:xfrm>
      </p:grpSpPr>
      <p:sp>
        <p:nvSpPr>
          <p:cNvPr id="292" name="Google Shape;292;p9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213B55"/>
              </a:buClr>
              <a:buSzPts val="3300"/>
              <a:buNone/>
              <a:defRPr>
                <a:solidFill>
                  <a:srgbClr val="213B55"/>
                </a:solidFill>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293" name="Google Shape;293;p93"/>
          <p:cNvSpPr/>
          <p:nvPr/>
        </p:nvSpPr>
        <p:spPr>
          <a:xfrm rot="10800000">
            <a:off x="8792675" y="48426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3"/>
          <p:cNvSpPr/>
          <p:nvPr/>
        </p:nvSpPr>
        <p:spPr>
          <a:xfrm rot="10800000">
            <a:off x="8835150"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3"/>
          <p:cNvSpPr/>
          <p:nvPr/>
        </p:nvSpPr>
        <p:spPr>
          <a:xfrm rot="10800000">
            <a:off x="244413" y="22574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3"/>
          <p:cNvSpPr/>
          <p:nvPr/>
        </p:nvSpPr>
        <p:spPr>
          <a:xfrm rot="10800000">
            <a:off x="627600" y="46759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3"/>
          <p:cNvSpPr/>
          <p:nvPr/>
        </p:nvSpPr>
        <p:spPr>
          <a:xfrm rot="10800000">
            <a:off x="8687750" y="8660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3"/>
          <p:cNvSpPr/>
          <p:nvPr/>
        </p:nvSpPr>
        <p:spPr>
          <a:xfrm rot="10800000">
            <a:off x="8835150" y="35177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3"/>
          <p:cNvSpPr/>
          <p:nvPr/>
        </p:nvSpPr>
        <p:spPr>
          <a:xfrm rot="10800000">
            <a:off x="8363525" y="2756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93"/>
          <p:cNvGrpSpPr/>
          <p:nvPr/>
        </p:nvGrpSpPr>
        <p:grpSpPr>
          <a:xfrm rot="10800000">
            <a:off x="8718265" y="4005761"/>
            <a:ext cx="166803" cy="177369"/>
            <a:chOff x="753050" y="2294125"/>
            <a:chExt cx="312600" cy="332400"/>
          </a:xfrm>
        </p:grpSpPr>
        <p:cxnSp>
          <p:nvCxnSpPr>
            <p:cNvPr id="301" name="Google Shape;301;p93"/>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02" name="Google Shape;302;p93"/>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03" name="Google Shape;303;p93"/>
          <p:cNvSpPr/>
          <p:nvPr/>
        </p:nvSpPr>
        <p:spPr>
          <a:xfrm rot="10800000">
            <a:off x="8043552" y="442792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3"/>
          <p:cNvSpPr/>
          <p:nvPr/>
        </p:nvSpPr>
        <p:spPr>
          <a:xfrm rot="10800000">
            <a:off x="7976050" y="1931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93"/>
          <p:cNvSpPr/>
          <p:nvPr/>
        </p:nvSpPr>
        <p:spPr>
          <a:xfrm rot="10800000">
            <a:off x="8805125" y="194342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3"/>
          <p:cNvSpPr/>
          <p:nvPr/>
        </p:nvSpPr>
        <p:spPr>
          <a:xfrm flipH="1" rot="10800000">
            <a:off x="7231250" y="3867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3"/>
          <p:cNvSpPr/>
          <p:nvPr/>
        </p:nvSpPr>
        <p:spPr>
          <a:xfrm rot="10800000">
            <a:off x="8327875" y="4768288"/>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3"/>
          <p:cNvSpPr/>
          <p:nvPr/>
        </p:nvSpPr>
        <p:spPr>
          <a:xfrm>
            <a:off x="194450" y="2606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93"/>
          <p:cNvSpPr/>
          <p:nvPr/>
        </p:nvSpPr>
        <p:spPr>
          <a:xfrm>
            <a:off x="5443963" y="48067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3"/>
          <p:cNvSpPr/>
          <p:nvPr/>
        </p:nvSpPr>
        <p:spPr>
          <a:xfrm>
            <a:off x="286850" y="85360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3"/>
          <p:cNvSpPr/>
          <p:nvPr/>
        </p:nvSpPr>
        <p:spPr>
          <a:xfrm>
            <a:off x="206900" y="318480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3"/>
          <p:cNvSpPr/>
          <p:nvPr/>
        </p:nvSpPr>
        <p:spPr>
          <a:xfrm rot="10800000">
            <a:off x="379250" y="1654663"/>
            <a:ext cx="166800" cy="166800"/>
          </a:xfrm>
          <a:prstGeom prst="ellipse">
            <a:avLst/>
          </a:prstGeom>
          <a:noFill/>
          <a:ln cap="flat" cmpd="sng" w="38100">
            <a:solidFill>
              <a:schemeClr val="lt1"/>
            </a:solidFill>
            <a:prstDash val="solid"/>
            <a:round/>
            <a:headEnd len="sm" w="sm" type="none"/>
            <a:tailEnd len="sm" w="sm" type="none"/>
          </a:ln>
          <a:effectLst>
            <a:outerShdw blurRad="214313" rotWithShape="0" algn="bl" dist="47625">
              <a:schemeClr val="lt1">
                <a:alpha val="3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3" name="Google Shape;313;p93"/>
          <p:cNvGrpSpPr/>
          <p:nvPr/>
        </p:nvGrpSpPr>
        <p:grpSpPr>
          <a:xfrm rot="10800000">
            <a:off x="258915" y="4005761"/>
            <a:ext cx="166803" cy="177369"/>
            <a:chOff x="753050" y="2294125"/>
            <a:chExt cx="312600" cy="332400"/>
          </a:xfrm>
        </p:grpSpPr>
        <p:cxnSp>
          <p:nvCxnSpPr>
            <p:cNvPr id="314" name="Google Shape;314;p93"/>
            <p:cNvCxnSpPr/>
            <p:nvPr/>
          </p:nvCxnSpPr>
          <p:spPr>
            <a:xfrm>
              <a:off x="909350" y="2294125"/>
              <a:ext cx="0" cy="332400"/>
            </a:xfrm>
            <a:prstGeom prst="straightConnector1">
              <a:avLst/>
            </a:prstGeom>
            <a:noFill/>
            <a:ln cap="rnd" cmpd="sng" w="76200">
              <a:solidFill>
                <a:schemeClr val="lt1"/>
              </a:solidFill>
              <a:prstDash val="solid"/>
              <a:round/>
              <a:headEnd len="sm" w="sm" type="none"/>
              <a:tailEnd len="sm" w="sm" type="none"/>
            </a:ln>
          </p:spPr>
        </p:cxnSp>
        <p:cxnSp>
          <p:nvCxnSpPr>
            <p:cNvPr id="315" name="Google Shape;315;p93"/>
            <p:cNvCxnSpPr/>
            <p:nvPr/>
          </p:nvCxnSpPr>
          <p:spPr>
            <a:xfrm>
              <a:off x="753050" y="2460325"/>
              <a:ext cx="312600" cy="0"/>
            </a:xfrm>
            <a:prstGeom prst="straightConnector1">
              <a:avLst/>
            </a:prstGeom>
            <a:noFill/>
            <a:ln cap="rnd" cmpd="sng" w="76200">
              <a:solidFill>
                <a:schemeClr val="lt1"/>
              </a:solidFill>
              <a:prstDash val="solid"/>
              <a:round/>
              <a:headEnd len="sm" w="sm" type="none"/>
              <a:tailEnd len="sm" w="sm" type="none"/>
            </a:ln>
          </p:spPr>
        </p:cxnSp>
      </p:grpSp>
      <p:sp>
        <p:nvSpPr>
          <p:cNvPr id="316" name="Google Shape;316;p93"/>
          <p:cNvSpPr/>
          <p:nvPr/>
        </p:nvSpPr>
        <p:spPr>
          <a:xfrm flipH="1">
            <a:off x="3552063" y="48067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93"/>
          <p:cNvSpPr/>
          <p:nvPr/>
        </p:nvSpPr>
        <p:spPr>
          <a:xfrm flipH="1">
            <a:off x="1719950" y="4768450"/>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93"/>
          <p:cNvSpPr/>
          <p:nvPr/>
        </p:nvSpPr>
        <p:spPr>
          <a:xfrm flipH="1">
            <a:off x="7803750" y="4913075"/>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93"/>
          <p:cNvSpPr/>
          <p:nvPr/>
        </p:nvSpPr>
        <p:spPr>
          <a:xfrm>
            <a:off x="7058950" y="4719450"/>
            <a:ext cx="67500" cy="675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93"/>
          <p:cNvSpPr/>
          <p:nvPr/>
        </p:nvSpPr>
        <p:spPr>
          <a:xfrm flipH="1" rot="10800000">
            <a:off x="194450" y="49365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3"/>
          <p:cNvSpPr/>
          <p:nvPr/>
        </p:nvSpPr>
        <p:spPr>
          <a:xfrm rot="10800000">
            <a:off x="1892250" y="312875"/>
            <a:ext cx="92400" cy="92400"/>
          </a:xfrm>
          <a:prstGeom prst="ellipse">
            <a:avLst/>
          </a:prstGeom>
          <a:gradFill>
            <a:gsLst>
              <a:gs pos="0">
                <a:schemeClr val="lt1"/>
              </a:gs>
              <a:gs pos="31000">
                <a:schemeClr val="lt1"/>
              </a:gs>
              <a:gs pos="72000">
                <a:srgbClr val="FFFFFF">
                  <a:alpha val="0"/>
                </a:srgbClr>
              </a:gs>
              <a:gs pos="100000">
                <a:srgbClr val="FFFFFF">
                  <a:alpha val="0"/>
                </a:srgbClr>
              </a:gs>
            </a:gsLst>
            <a:path path="circle">
              <a:fillToRect b="50%" l="50%" r="50%" t="50%"/>
            </a:path>
            <a:tileRect/>
          </a:gradFill>
          <a:ln>
            <a:noFill/>
          </a:ln>
          <a:effectLst>
            <a:outerShdw blurRad="214313" rotWithShape="0" algn="bl" dist="47625">
              <a:schemeClr val="lt1">
                <a:alpha val="82745"/>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300"/>
              <a:buFont typeface="Montserrat"/>
              <a:buNone/>
              <a:defRPr b="1" i="0" sz="33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2pPr>
            <a:lvl3pPr lvl="2"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3pPr>
            <a:lvl4pPr lvl="3"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4pPr>
            <a:lvl5pPr lvl="4"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5pPr>
            <a:lvl6pPr lvl="5"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6pPr>
            <a:lvl7pPr lvl="6"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7pPr>
            <a:lvl8pPr lvl="7"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8pPr>
            <a:lvl9pPr lvl="8" marR="0" rtl="0" algn="l">
              <a:lnSpc>
                <a:spcPct val="100000"/>
              </a:lnSpc>
              <a:spcBef>
                <a:spcPts val="0"/>
              </a:spcBef>
              <a:spcAft>
                <a:spcPts val="0"/>
              </a:spcAft>
              <a:buClr>
                <a:schemeClr val="dk2"/>
              </a:buClr>
              <a:buSzPts val="3300"/>
              <a:buFont typeface="Galindo"/>
              <a:buNone/>
              <a:defRPr b="1" i="0" sz="3300" u="none" cap="none" strike="noStrike">
                <a:solidFill>
                  <a:schemeClr val="dk2"/>
                </a:solidFill>
                <a:latin typeface="Galindo"/>
                <a:ea typeface="Galindo"/>
                <a:cs typeface="Galindo"/>
                <a:sym typeface="Galindo"/>
              </a:defRPr>
            </a:lvl9pPr>
          </a:lstStyle>
          <a:p/>
        </p:txBody>
      </p:sp>
      <p:sp>
        <p:nvSpPr>
          <p:cNvPr id="7" name="Google Shape;7;p8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chemeClr val="dk1"/>
              </a:buClr>
              <a:buSzPts val="1400"/>
              <a:buFont typeface="Montserrat"/>
              <a:buChar char="■"/>
              <a:defRPr b="0" i="0" sz="14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hyperlink" Target="https://github.com/abushoeb/EmoTa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jpg"/><Relationship Id="rId4" Type="http://schemas.openxmlformats.org/officeDocument/2006/relationships/hyperlink" Target="https://www.sciencedirect.com/science/article/abs/pii/S095070511630145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hyperlink" Target="https://www.baeldung.com/cs/bidirectional-vs-unidirectional-lst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31.png"/><Relationship Id="rId6"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44.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hyperlink" Target="https://uvaauas.figshare.com/articles/dataset/Twemoji_Dataset/582210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medium.com/huggingface/distilbert-8cf3380435b5"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2.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1" name="Shape 821"/>
        <p:cNvGrpSpPr/>
        <p:nvPr/>
      </p:nvGrpSpPr>
      <p:grpSpPr>
        <a:xfrm>
          <a:off x="0" y="0"/>
          <a:ext cx="0" cy="0"/>
          <a:chOff x="0" y="0"/>
          <a:chExt cx="0" cy="0"/>
        </a:xfrm>
      </p:grpSpPr>
      <p:grpSp>
        <p:nvGrpSpPr>
          <p:cNvPr id="822" name="Google Shape;822;p1"/>
          <p:cNvGrpSpPr/>
          <p:nvPr/>
        </p:nvGrpSpPr>
        <p:grpSpPr>
          <a:xfrm>
            <a:off x="0" y="0"/>
            <a:ext cx="9144000" cy="5143500"/>
            <a:chOff x="0" y="0"/>
            <a:chExt cx="9144000" cy="5143500"/>
          </a:xfrm>
        </p:grpSpPr>
        <p:sp>
          <p:nvSpPr>
            <p:cNvPr id="823" name="Google Shape;823;p1"/>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5" name="Google Shape;825;p1"/>
          <p:cNvSpPr txBox="1"/>
          <p:nvPr>
            <p:ph type="ctrTitle"/>
          </p:nvPr>
        </p:nvSpPr>
        <p:spPr>
          <a:xfrm>
            <a:off x="560475" y="1143638"/>
            <a:ext cx="4911600" cy="12882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7200"/>
              <a:t>TWEMOJI</a:t>
            </a:r>
            <a:endParaRPr sz="7200"/>
          </a:p>
        </p:txBody>
      </p:sp>
      <p:sp>
        <p:nvSpPr>
          <p:cNvPr id="826" name="Google Shape;826;p1"/>
          <p:cNvSpPr/>
          <p:nvPr/>
        </p:nvSpPr>
        <p:spPr>
          <a:xfrm flipH="1">
            <a:off x="617873" y="3706065"/>
            <a:ext cx="4659000" cy="521400"/>
          </a:xfrm>
          <a:prstGeom prst="roundRect">
            <a:avLst>
              <a:gd fmla="val 35549"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txBox="1"/>
          <p:nvPr>
            <p:ph idx="1" type="subTitle"/>
          </p:nvPr>
        </p:nvSpPr>
        <p:spPr>
          <a:xfrm>
            <a:off x="735825" y="3396775"/>
            <a:ext cx="4560900" cy="114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100"/>
              <a:t>Andrew | Anvitha | Benedict | Charisma | Chin Juan | Vaishnavi</a:t>
            </a:r>
            <a:endParaRPr sz="1100"/>
          </a:p>
        </p:txBody>
      </p:sp>
      <p:pic>
        <p:nvPicPr>
          <p:cNvPr id="828" name="Google Shape;828;p1"/>
          <p:cNvPicPr preferRelativeResize="0"/>
          <p:nvPr/>
        </p:nvPicPr>
        <p:blipFill rotWithShape="1">
          <a:blip r:embed="rId3">
            <a:alphaModFix/>
          </a:blip>
          <a:srcRect b="0" l="0" r="0" t="0"/>
          <a:stretch/>
        </p:blipFill>
        <p:spPr>
          <a:xfrm flipH="1">
            <a:off x="7571619" y="2055847"/>
            <a:ext cx="714551" cy="623176"/>
          </a:xfrm>
          <a:prstGeom prst="rect">
            <a:avLst/>
          </a:prstGeom>
          <a:noFill/>
          <a:ln>
            <a:noFill/>
          </a:ln>
          <a:effectLst>
            <a:outerShdw blurRad="400050" rotWithShape="0" algn="bl" dir="5400000" dist="19050">
              <a:schemeClr val="dk1">
                <a:alpha val="28627"/>
              </a:schemeClr>
            </a:outerShdw>
          </a:effectLst>
        </p:spPr>
      </p:pic>
      <p:pic>
        <p:nvPicPr>
          <p:cNvPr id="829" name="Google Shape;829;p1"/>
          <p:cNvPicPr preferRelativeResize="0"/>
          <p:nvPr/>
        </p:nvPicPr>
        <p:blipFill rotWithShape="1">
          <a:blip r:embed="rId4">
            <a:alphaModFix/>
          </a:blip>
          <a:srcRect b="0" l="0" r="0" t="0"/>
          <a:stretch/>
        </p:blipFill>
        <p:spPr>
          <a:xfrm flipH="1" rot="1799974">
            <a:off x="6928203" y="2848967"/>
            <a:ext cx="1537159" cy="1598290"/>
          </a:xfrm>
          <a:prstGeom prst="rect">
            <a:avLst/>
          </a:prstGeom>
          <a:noFill/>
          <a:ln>
            <a:noFill/>
          </a:ln>
          <a:effectLst>
            <a:outerShdw blurRad="400050" rotWithShape="0" algn="bl" dir="5400000" dist="19050">
              <a:schemeClr val="dk1">
                <a:alpha val="28627"/>
              </a:schemeClr>
            </a:outerShdw>
          </a:effectLst>
        </p:spPr>
      </p:pic>
      <p:pic>
        <p:nvPicPr>
          <p:cNvPr id="830" name="Google Shape;830;p1"/>
          <p:cNvPicPr preferRelativeResize="0"/>
          <p:nvPr/>
        </p:nvPicPr>
        <p:blipFill rotWithShape="1">
          <a:blip r:embed="rId3">
            <a:alphaModFix/>
          </a:blip>
          <a:srcRect b="0" l="0" r="0" t="0"/>
          <a:stretch/>
        </p:blipFill>
        <p:spPr>
          <a:xfrm flipH="1" rot="-2356094">
            <a:off x="5748540" y="3509052"/>
            <a:ext cx="704669" cy="614548"/>
          </a:xfrm>
          <a:prstGeom prst="rect">
            <a:avLst/>
          </a:prstGeom>
          <a:noFill/>
          <a:ln>
            <a:noFill/>
          </a:ln>
          <a:effectLst>
            <a:outerShdw blurRad="400050" rotWithShape="0" algn="bl" dir="5400000" dist="19050">
              <a:schemeClr val="dk1">
                <a:alpha val="28627"/>
              </a:schemeClr>
            </a:outerShdw>
          </a:effectLst>
        </p:spPr>
      </p:pic>
      <p:pic>
        <p:nvPicPr>
          <p:cNvPr id="831" name="Google Shape;831;p1"/>
          <p:cNvPicPr preferRelativeResize="0"/>
          <p:nvPr/>
        </p:nvPicPr>
        <p:blipFill rotWithShape="1">
          <a:blip r:embed="rId3">
            <a:alphaModFix/>
          </a:blip>
          <a:srcRect b="0" l="0" r="0" t="0"/>
          <a:stretch/>
        </p:blipFill>
        <p:spPr>
          <a:xfrm flipH="1" rot="-3095680">
            <a:off x="6190242" y="480201"/>
            <a:ext cx="514139" cy="448397"/>
          </a:xfrm>
          <a:prstGeom prst="rect">
            <a:avLst/>
          </a:prstGeom>
          <a:noFill/>
          <a:ln>
            <a:noFill/>
          </a:ln>
          <a:effectLst>
            <a:outerShdw blurRad="400050" rotWithShape="0" algn="bl" dir="5400000" dist="19050">
              <a:schemeClr val="dk1">
                <a:alpha val="28627"/>
              </a:schemeClr>
            </a:outerShdw>
          </a:effectLst>
        </p:spPr>
      </p:pic>
      <p:pic>
        <p:nvPicPr>
          <p:cNvPr id="832" name="Google Shape;832;p1"/>
          <p:cNvPicPr preferRelativeResize="0"/>
          <p:nvPr/>
        </p:nvPicPr>
        <p:blipFill rotWithShape="1">
          <a:blip r:embed="rId5">
            <a:alphaModFix/>
          </a:blip>
          <a:srcRect b="0" l="0" r="0" t="0"/>
          <a:stretch/>
        </p:blipFill>
        <p:spPr>
          <a:xfrm flipH="1" rot="-534683">
            <a:off x="5938827" y="1075222"/>
            <a:ext cx="1984997" cy="1983681"/>
          </a:xfrm>
          <a:prstGeom prst="rect">
            <a:avLst/>
          </a:prstGeom>
          <a:noFill/>
          <a:ln>
            <a:noFill/>
          </a:ln>
          <a:effectLst>
            <a:outerShdw blurRad="314325" rotWithShape="0" algn="bl" dir="5400000" dist="19050">
              <a:schemeClr val="dk1">
                <a:alpha val="20000"/>
              </a:schemeClr>
            </a:outerShdw>
          </a:effectLst>
        </p:spPr>
      </p:pic>
      <p:pic>
        <p:nvPicPr>
          <p:cNvPr id="833" name="Google Shape;833;p1"/>
          <p:cNvPicPr preferRelativeResize="0"/>
          <p:nvPr/>
        </p:nvPicPr>
        <p:blipFill rotWithShape="1">
          <a:blip r:embed="rId6">
            <a:alphaModFix/>
          </a:blip>
          <a:srcRect b="0" l="0" r="0" t="0"/>
          <a:stretch/>
        </p:blipFill>
        <p:spPr>
          <a:xfrm rot="2336732">
            <a:off x="7754165" y="551656"/>
            <a:ext cx="836465" cy="674061"/>
          </a:xfrm>
          <a:prstGeom prst="rect">
            <a:avLst/>
          </a:prstGeom>
          <a:noFill/>
          <a:ln>
            <a:noFill/>
          </a:ln>
          <a:effectLst>
            <a:outerShdw blurRad="400050" rotWithShape="0" algn="bl" dir="5400000" dist="19050">
              <a:schemeClr val="dk1">
                <a:alpha val="28627"/>
              </a:schemeClr>
            </a:outerShdw>
          </a:effectLst>
        </p:spPr>
      </p:pic>
      <p:pic>
        <p:nvPicPr>
          <p:cNvPr id="834" name="Google Shape;834;p1"/>
          <p:cNvPicPr preferRelativeResize="0"/>
          <p:nvPr/>
        </p:nvPicPr>
        <p:blipFill rotWithShape="1">
          <a:blip r:embed="rId3">
            <a:alphaModFix/>
          </a:blip>
          <a:srcRect b="0" l="0" r="0" t="0"/>
          <a:stretch/>
        </p:blipFill>
        <p:spPr>
          <a:xfrm rot="2353076">
            <a:off x="7719883" y="4007545"/>
            <a:ext cx="518805" cy="452456"/>
          </a:xfrm>
          <a:prstGeom prst="rect">
            <a:avLst/>
          </a:prstGeom>
          <a:noFill/>
          <a:ln>
            <a:noFill/>
          </a:ln>
          <a:effectLst>
            <a:outerShdw blurRad="400050" rotWithShape="0" algn="bl" dir="5400000" dist="19050">
              <a:schemeClr val="dk1">
                <a:alpha val="28627"/>
              </a:schemeClr>
            </a:outerShdw>
          </a:effectLst>
        </p:spPr>
      </p:pic>
      <p:pic>
        <p:nvPicPr>
          <p:cNvPr id="835" name="Google Shape;835;p1"/>
          <p:cNvPicPr preferRelativeResize="0"/>
          <p:nvPr/>
        </p:nvPicPr>
        <p:blipFill rotWithShape="1">
          <a:blip r:embed="rId7">
            <a:alphaModFix/>
          </a:blip>
          <a:srcRect b="0" l="0" r="0" t="0"/>
          <a:stretch/>
        </p:blipFill>
        <p:spPr>
          <a:xfrm rot="-2001427">
            <a:off x="7443692" y="1831844"/>
            <a:ext cx="1071191" cy="1071187"/>
          </a:xfrm>
          <a:prstGeom prst="rect">
            <a:avLst/>
          </a:prstGeom>
          <a:noFill/>
          <a:ln>
            <a:noFill/>
          </a:ln>
          <a:effectLst>
            <a:outerShdw blurRad="314325" rotWithShape="0" algn="bl" dir="5400000" dist="19050">
              <a:schemeClr val="dk1">
                <a:alpha val="41960"/>
              </a:schemeClr>
            </a:outerShdw>
          </a:effectLst>
        </p:spPr>
      </p:pic>
      <p:sp>
        <p:nvSpPr>
          <p:cNvPr id="836" name="Google Shape;836;p1"/>
          <p:cNvSpPr txBox="1"/>
          <p:nvPr/>
        </p:nvSpPr>
        <p:spPr>
          <a:xfrm>
            <a:off x="560475" y="2283488"/>
            <a:ext cx="49116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accent3"/>
                </a:solidFill>
                <a:latin typeface="Montserrat"/>
                <a:ea typeface="Montserrat"/>
                <a:cs typeface="Montserrat"/>
                <a:sym typeface="Montserrat"/>
              </a:rPr>
              <a:t>Predicting Emojis from Tweets</a:t>
            </a:r>
            <a:endParaRPr b="1" i="0" sz="2200" u="none" cap="none" strike="noStrike">
              <a:solidFill>
                <a:schemeClr val="accent3"/>
              </a:solidFill>
              <a:latin typeface="Montserrat"/>
              <a:ea typeface="Montserrat"/>
              <a:cs typeface="Montserrat"/>
              <a:sym typeface="Montserrat"/>
            </a:endParaRPr>
          </a:p>
        </p:txBody>
      </p:sp>
      <p:sp>
        <p:nvSpPr>
          <p:cNvPr id="837" name="Google Shape;837;p1"/>
          <p:cNvSpPr txBox="1"/>
          <p:nvPr/>
        </p:nvSpPr>
        <p:spPr>
          <a:xfrm>
            <a:off x="617875" y="3355413"/>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Montserrat"/>
                <a:ea typeface="Montserrat"/>
                <a:cs typeface="Montserrat"/>
                <a:sym typeface="Montserrat"/>
              </a:rPr>
              <a:t>CS3244 TEAM 22</a:t>
            </a:r>
            <a:endParaRPr b="0" i="0" sz="1200" u="none" cap="none" strike="noStrike">
              <a:solidFill>
                <a:srgbClr val="000000"/>
              </a:solidFill>
              <a:latin typeface="Montserrat"/>
              <a:ea typeface="Montserrat"/>
              <a:cs typeface="Montserrat"/>
              <a:sym typeface="Montserrat"/>
            </a:endParaRPr>
          </a:p>
        </p:txBody>
      </p:sp>
      <p:sp>
        <p:nvSpPr>
          <p:cNvPr id="838" name="Google Shape;838;p1"/>
          <p:cNvSpPr txBox="1"/>
          <p:nvPr/>
        </p:nvSpPr>
        <p:spPr>
          <a:xfrm>
            <a:off x="5662875" y="712050"/>
            <a:ext cx="350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0" name="Shape 980"/>
        <p:cNvGrpSpPr/>
        <p:nvPr/>
      </p:nvGrpSpPr>
      <p:grpSpPr>
        <a:xfrm>
          <a:off x="0" y="0"/>
          <a:ext cx="0" cy="0"/>
          <a:chOff x="0" y="0"/>
          <a:chExt cx="0" cy="0"/>
        </a:xfrm>
      </p:grpSpPr>
      <p:grpSp>
        <p:nvGrpSpPr>
          <p:cNvPr id="981" name="Google Shape;981;p10"/>
          <p:cNvGrpSpPr/>
          <p:nvPr/>
        </p:nvGrpSpPr>
        <p:grpSpPr>
          <a:xfrm>
            <a:off x="0" y="0"/>
            <a:ext cx="9144000" cy="5143500"/>
            <a:chOff x="0" y="0"/>
            <a:chExt cx="9144000" cy="5143500"/>
          </a:xfrm>
        </p:grpSpPr>
        <p:sp>
          <p:nvSpPr>
            <p:cNvPr id="982" name="Google Shape;982;p10"/>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0"/>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 name="Google Shape;984;p1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Top 20 Emojis 🔝</a:t>
            </a:r>
            <a:endParaRPr/>
          </a:p>
        </p:txBody>
      </p:sp>
      <p:sp>
        <p:nvSpPr>
          <p:cNvPr id="985" name="Google Shape;985;p10"/>
          <p:cNvSpPr/>
          <p:nvPr/>
        </p:nvSpPr>
        <p:spPr>
          <a:xfrm>
            <a:off x="4398575" y="1342338"/>
            <a:ext cx="4143000" cy="24588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0"/>
          <p:cNvSpPr txBox="1"/>
          <p:nvPr>
            <p:ph idx="1" type="subTitle"/>
          </p:nvPr>
        </p:nvSpPr>
        <p:spPr>
          <a:xfrm>
            <a:off x="4516175" y="1460838"/>
            <a:ext cx="3907800" cy="222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After cleaning, we selected the top 20 frequent emojis.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Initially, we wanted to use all 20 emojis,  but due to </a:t>
            </a:r>
            <a:endParaRPr/>
          </a:p>
          <a:p>
            <a:pPr indent="0" lvl="0" marL="0" rtl="0" algn="l">
              <a:lnSpc>
                <a:spcPct val="100000"/>
              </a:lnSpc>
              <a:spcBef>
                <a:spcPts val="0"/>
              </a:spcBef>
              <a:spcAft>
                <a:spcPts val="0"/>
              </a:spcAft>
              <a:buSzPts val="1400"/>
              <a:buNone/>
            </a:pPr>
            <a:r>
              <a:rPr lang="en"/>
              <a:t>1) similarity between emojis</a:t>
            </a:r>
            <a:endParaRPr/>
          </a:p>
          <a:p>
            <a:pPr indent="0" lvl="0" marL="0" rtl="0" algn="l">
              <a:lnSpc>
                <a:spcPct val="100000"/>
              </a:lnSpc>
              <a:spcBef>
                <a:spcPts val="0"/>
              </a:spcBef>
              <a:spcAft>
                <a:spcPts val="0"/>
              </a:spcAft>
              <a:buSzPts val="1400"/>
              <a:buNone/>
            </a:pPr>
            <a:r>
              <a:rPr lang="en"/>
              <a:t>2) scale of project,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decided to focus on </a:t>
            </a:r>
            <a:r>
              <a:rPr i="1" lang="en"/>
              <a:t>5 emojis</a:t>
            </a:r>
            <a:r>
              <a:rPr lang="en"/>
              <a:t> before training</a:t>
            </a:r>
            <a:endParaRPr/>
          </a:p>
        </p:txBody>
      </p:sp>
      <p:sp>
        <p:nvSpPr>
          <p:cNvPr id="987" name="Google Shape;987;p10"/>
          <p:cNvSpPr/>
          <p:nvPr/>
        </p:nvSpPr>
        <p:spPr>
          <a:xfrm>
            <a:off x="720000" y="4183800"/>
            <a:ext cx="7821600" cy="572700"/>
          </a:xfrm>
          <a:prstGeom prst="roundRect">
            <a:avLst>
              <a:gd fmla="val 16667" name="adj"/>
            </a:avLst>
          </a:prstGeom>
          <a:solidFill>
            <a:srgbClr val="BF5500">
              <a:alpha val="18431"/>
            </a:srgbClr>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Focus: 	</a:t>
            </a:r>
            <a:r>
              <a:rPr b="0" i="0" lang="en" sz="1400" u="none" cap="none" strike="noStrike">
                <a:solidFill>
                  <a:srgbClr val="000000"/>
                </a:solidFill>
                <a:latin typeface="Montserrat"/>
                <a:ea typeface="Montserrat"/>
                <a:cs typeface="Montserrat"/>
                <a:sym typeface="Montserrat"/>
              </a:rPr>
              <a:t>❤️(186), 😂 (1381), 😅 (1384), 😍 (1392), 🙄 (1447)</a:t>
            </a:r>
            <a:endParaRPr b="0" i="0" sz="1400" u="none" cap="none" strike="noStrike">
              <a:solidFill>
                <a:srgbClr val="000000"/>
              </a:solidFill>
              <a:latin typeface="Montserrat"/>
              <a:ea typeface="Montserrat"/>
              <a:cs typeface="Montserrat"/>
              <a:sym typeface="Montserrat"/>
            </a:endParaRPr>
          </a:p>
        </p:txBody>
      </p:sp>
      <p:grpSp>
        <p:nvGrpSpPr>
          <p:cNvPr id="988" name="Google Shape;988;p10"/>
          <p:cNvGrpSpPr/>
          <p:nvPr/>
        </p:nvGrpSpPr>
        <p:grpSpPr>
          <a:xfrm>
            <a:off x="720000" y="1224400"/>
            <a:ext cx="3565463" cy="2752725"/>
            <a:chOff x="720000" y="1350138"/>
            <a:chExt cx="3565463" cy="2752725"/>
          </a:xfrm>
        </p:grpSpPr>
        <p:pic>
          <p:nvPicPr>
            <p:cNvPr id="989" name="Google Shape;989;p10"/>
            <p:cNvPicPr preferRelativeResize="0"/>
            <p:nvPr/>
          </p:nvPicPr>
          <p:blipFill rotWithShape="1">
            <a:blip r:embed="rId3">
              <a:alphaModFix/>
            </a:blip>
            <a:srcRect b="0" l="0" r="0" t="0"/>
            <a:stretch/>
          </p:blipFill>
          <p:spPr>
            <a:xfrm>
              <a:off x="720000" y="1350138"/>
              <a:ext cx="3543300" cy="2752725"/>
            </a:xfrm>
            <a:prstGeom prst="rect">
              <a:avLst/>
            </a:prstGeom>
            <a:noFill/>
            <a:ln>
              <a:noFill/>
            </a:ln>
          </p:spPr>
        </p:pic>
        <p:sp>
          <p:nvSpPr>
            <p:cNvPr id="990" name="Google Shape;990;p10"/>
            <p:cNvSpPr txBox="1"/>
            <p:nvPr/>
          </p:nvSpPr>
          <p:spPr>
            <a:xfrm>
              <a:off x="1095600" y="2775750"/>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1" name="Google Shape;991;p10"/>
            <p:cNvSpPr txBox="1"/>
            <p:nvPr/>
          </p:nvSpPr>
          <p:spPr>
            <a:xfrm>
              <a:off x="930175" y="151381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2" name="Google Shape;992;p10"/>
            <p:cNvSpPr txBox="1"/>
            <p:nvPr/>
          </p:nvSpPr>
          <p:spPr>
            <a:xfrm>
              <a:off x="1256300" y="27757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3" name="Google Shape;993;p10"/>
            <p:cNvSpPr txBox="1"/>
            <p:nvPr/>
          </p:nvSpPr>
          <p:spPr>
            <a:xfrm>
              <a:off x="1411788" y="280431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4" name="Google Shape;994;p10"/>
            <p:cNvSpPr txBox="1"/>
            <p:nvPr/>
          </p:nvSpPr>
          <p:spPr>
            <a:xfrm>
              <a:off x="1573500" y="292639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5" name="Google Shape;995;p10"/>
            <p:cNvSpPr txBox="1"/>
            <p:nvPr/>
          </p:nvSpPr>
          <p:spPr>
            <a:xfrm>
              <a:off x="1727975" y="295061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6" name="Google Shape;996;p10"/>
            <p:cNvSpPr txBox="1"/>
            <p:nvPr/>
          </p:nvSpPr>
          <p:spPr>
            <a:xfrm>
              <a:off x="1890700" y="295061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7" name="Google Shape;997;p10"/>
            <p:cNvSpPr txBox="1"/>
            <p:nvPr/>
          </p:nvSpPr>
          <p:spPr>
            <a:xfrm>
              <a:off x="2050338" y="296981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8" name="Google Shape;998;p10"/>
            <p:cNvSpPr txBox="1"/>
            <p:nvPr/>
          </p:nvSpPr>
          <p:spPr>
            <a:xfrm>
              <a:off x="2203725" y="3114446"/>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999" name="Google Shape;999;p10"/>
            <p:cNvSpPr txBox="1"/>
            <p:nvPr/>
          </p:nvSpPr>
          <p:spPr>
            <a:xfrm>
              <a:off x="2372700" y="314302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0" name="Google Shape;1000;p10"/>
            <p:cNvSpPr txBox="1"/>
            <p:nvPr/>
          </p:nvSpPr>
          <p:spPr>
            <a:xfrm>
              <a:off x="2529213" y="31864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1" name="Google Shape;1001;p10"/>
            <p:cNvSpPr txBox="1"/>
            <p:nvPr/>
          </p:nvSpPr>
          <p:spPr>
            <a:xfrm>
              <a:off x="2695050" y="31864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2" name="Google Shape;1002;p10"/>
            <p:cNvSpPr txBox="1"/>
            <p:nvPr/>
          </p:nvSpPr>
          <p:spPr>
            <a:xfrm>
              <a:off x="2853525" y="31864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3" name="Google Shape;1003;p10"/>
            <p:cNvSpPr txBox="1"/>
            <p:nvPr/>
          </p:nvSpPr>
          <p:spPr>
            <a:xfrm>
              <a:off x="3014713" y="321746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4" name="Google Shape;1004;p10"/>
            <p:cNvSpPr txBox="1"/>
            <p:nvPr/>
          </p:nvSpPr>
          <p:spPr>
            <a:xfrm>
              <a:off x="3173725" y="321746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5" name="Google Shape;1005;p10"/>
            <p:cNvSpPr txBox="1"/>
            <p:nvPr/>
          </p:nvSpPr>
          <p:spPr>
            <a:xfrm>
              <a:off x="3330875" y="3241263"/>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6" name="Google Shape;1006;p10"/>
            <p:cNvSpPr txBox="1"/>
            <p:nvPr/>
          </p:nvSpPr>
          <p:spPr>
            <a:xfrm>
              <a:off x="3493925" y="3260750"/>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7" name="Google Shape;1007;p10"/>
            <p:cNvSpPr txBox="1"/>
            <p:nvPr/>
          </p:nvSpPr>
          <p:spPr>
            <a:xfrm>
              <a:off x="3647025" y="32607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8" name="Google Shape;1008;p10"/>
            <p:cNvSpPr txBox="1"/>
            <p:nvPr/>
          </p:nvSpPr>
          <p:spPr>
            <a:xfrm>
              <a:off x="3810050" y="3260738"/>
              <a:ext cx="225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sp>
          <p:nvSpPr>
            <p:cNvPr id="1009" name="Google Shape;1009;p10"/>
            <p:cNvSpPr txBox="1"/>
            <p:nvPr/>
          </p:nvSpPr>
          <p:spPr>
            <a:xfrm>
              <a:off x="3959663" y="3260750"/>
              <a:ext cx="325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a:t>
              </a:r>
              <a:endParaRPr b="0" i="0" sz="1000" u="none" cap="none" strike="noStrike">
                <a:solidFill>
                  <a:srgbClr val="000000"/>
                </a:solidFill>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13" name="Shape 1013"/>
        <p:cNvGrpSpPr/>
        <p:nvPr/>
      </p:nvGrpSpPr>
      <p:grpSpPr>
        <a:xfrm>
          <a:off x="0" y="0"/>
          <a:ext cx="0" cy="0"/>
          <a:chOff x="0" y="0"/>
          <a:chExt cx="0" cy="0"/>
        </a:xfrm>
      </p:grpSpPr>
      <p:grpSp>
        <p:nvGrpSpPr>
          <p:cNvPr id="1014" name="Google Shape;1014;p11"/>
          <p:cNvGrpSpPr/>
          <p:nvPr/>
        </p:nvGrpSpPr>
        <p:grpSpPr>
          <a:xfrm>
            <a:off x="0" y="0"/>
            <a:ext cx="9144000" cy="5143500"/>
            <a:chOff x="0" y="0"/>
            <a:chExt cx="9144000" cy="5143500"/>
          </a:xfrm>
        </p:grpSpPr>
        <p:sp>
          <p:nvSpPr>
            <p:cNvPr id="1015" name="Google Shape;1015;p11"/>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1"/>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7" name="Google Shape;1017;p11"/>
          <p:cNvSpPr/>
          <p:nvPr/>
        </p:nvSpPr>
        <p:spPr>
          <a:xfrm>
            <a:off x="720000" y="1452150"/>
            <a:ext cx="6793200" cy="2722800"/>
          </a:xfrm>
          <a:prstGeom prst="roundRect">
            <a:avLst>
              <a:gd fmla="val 5952"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8" name="Google Shape;1018;p11"/>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019" name="Google Shape;1019;p11"/>
          <p:cNvPicPr preferRelativeResize="0"/>
          <p:nvPr/>
        </p:nvPicPr>
        <p:blipFill rotWithShape="1">
          <a:blip r:embed="rId4">
            <a:alphaModFix/>
          </a:blip>
          <a:srcRect b="0" l="0" r="0" t="0"/>
          <a:stretch/>
        </p:blipFill>
        <p:spPr>
          <a:xfrm rot="-2700000">
            <a:off x="7824412" y="3705043"/>
            <a:ext cx="1236130" cy="1236128"/>
          </a:xfrm>
          <a:prstGeom prst="rect">
            <a:avLst/>
          </a:prstGeom>
          <a:noFill/>
          <a:ln>
            <a:noFill/>
          </a:ln>
          <a:effectLst>
            <a:outerShdw blurRad="400050" rotWithShape="0" algn="bl" dir="5400000" dist="19050">
              <a:schemeClr val="dk1">
                <a:alpha val="28627"/>
              </a:schemeClr>
            </a:outerShdw>
          </a:effectLst>
        </p:spPr>
      </p:pic>
      <p:sp>
        <p:nvSpPr>
          <p:cNvPr id="1020" name="Google Shape;1020;p1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Dataset Download ⬇️</a:t>
            </a:r>
            <a:endParaRPr/>
          </a:p>
        </p:txBody>
      </p:sp>
      <p:sp>
        <p:nvSpPr>
          <p:cNvPr id="1021" name="Google Shape;1021;p11"/>
          <p:cNvSpPr txBox="1"/>
          <p:nvPr>
            <p:ph idx="1" type="subTitle"/>
          </p:nvPr>
        </p:nvSpPr>
        <p:spPr>
          <a:xfrm>
            <a:off x="836900" y="1608300"/>
            <a:ext cx="6356400" cy="2410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solidFill>
                  <a:schemeClr val="accent3"/>
                </a:solidFill>
              </a:rPr>
              <a:t>Tweepy Library: </a:t>
            </a:r>
            <a:r>
              <a:rPr lang="en"/>
              <a:t>Using Twitter Developer accounts, we downloaded subsets of the dataset of the 5 emojis that we are using (80,000 for train, 10,000 for validation and test)</a:t>
            </a:r>
            <a:endParaRPr/>
          </a:p>
          <a:p>
            <a:pPr indent="-317500" lvl="0" marL="457200" rtl="0" algn="l">
              <a:lnSpc>
                <a:spcPct val="100000"/>
              </a:lnSpc>
              <a:spcBef>
                <a:spcPts val="1000"/>
              </a:spcBef>
              <a:spcAft>
                <a:spcPts val="0"/>
              </a:spcAft>
              <a:buSzPts val="1400"/>
              <a:buChar char="●"/>
            </a:pPr>
            <a:r>
              <a:rPr b="1" lang="en">
                <a:solidFill>
                  <a:schemeClr val="accent4"/>
                </a:solidFill>
              </a:rPr>
              <a:t>Issues:</a:t>
            </a:r>
            <a:r>
              <a:rPr lang="en"/>
              <a:t> Not all tweets could be downloaded as some tweets could no longer be found (private account/deleted tweets)</a:t>
            </a:r>
            <a:endParaRPr/>
          </a:p>
          <a:p>
            <a:pPr indent="-317500" lvl="0" marL="457200" rtl="0" algn="l">
              <a:lnSpc>
                <a:spcPct val="100000"/>
              </a:lnSpc>
              <a:spcBef>
                <a:spcPts val="1000"/>
              </a:spcBef>
              <a:spcAft>
                <a:spcPts val="0"/>
              </a:spcAft>
              <a:buSzPts val="1400"/>
              <a:buChar char="●"/>
            </a:pPr>
            <a:r>
              <a:rPr b="1" lang="en">
                <a:solidFill>
                  <a:schemeClr val="accent3"/>
                </a:solidFill>
              </a:rPr>
              <a:t>Topping up of dataset: </a:t>
            </a:r>
            <a:r>
              <a:rPr lang="en"/>
              <a:t>To balance the dataset, we topped up the ones with a lot of missing data from a similar emoji dataset - EmoTag (</a:t>
            </a:r>
            <a:r>
              <a:rPr lang="en" u="sng">
                <a:solidFill>
                  <a:schemeClr val="accent2"/>
                </a:solidFill>
                <a:hlinkClick r:id="rId5">
                  <a:extLst>
                    <a:ext uri="{A12FA001-AC4F-418D-AE19-62706E023703}">
                      <ahyp:hlinkClr val="tx"/>
                    </a:ext>
                  </a:extLst>
                </a:hlinkClick>
              </a:rPr>
              <a:t>https://github.com/abushoeb/EmoTag</a:t>
            </a:r>
            <a:r>
              <a:rPr lang="en"/>
              <a:t>)</a:t>
            </a:r>
            <a:endParaRPr/>
          </a:p>
          <a:p>
            <a:pPr indent="0" lvl="0" marL="0" rtl="0" algn="l">
              <a:lnSpc>
                <a:spcPct val="100000"/>
              </a:lnSpc>
              <a:spcBef>
                <a:spcPts val="1000"/>
              </a:spcBef>
              <a:spcAft>
                <a:spcPts val="0"/>
              </a:spcAft>
              <a:buSzPts val="1400"/>
              <a:buNone/>
            </a:pPr>
            <a:r>
              <a:t/>
            </a:r>
            <a:endParaRPr/>
          </a:p>
        </p:txBody>
      </p:sp>
      <p:pic>
        <p:nvPicPr>
          <p:cNvPr id="1022" name="Google Shape;1022;p11"/>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6" name="Shape 1026"/>
        <p:cNvGrpSpPr/>
        <p:nvPr/>
      </p:nvGrpSpPr>
      <p:grpSpPr>
        <a:xfrm>
          <a:off x="0" y="0"/>
          <a:ext cx="0" cy="0"/>
          <a:chOff x="0" y="0"/>
          <a:chExt cx="0" cy="0"/>
        </a:xfrm>
      </p:grpSpPr>
      <p:grpSp>
        <p:nvGrpSpPr>
          <p:cNvPr id="1027" name="Google Shape;1027;p12"/>
          <p:cNvGrpSpPr/>
          <p:nvPr/>
        </p:nvGrpSpPr>
        <p:grpSpPr>
          <a:xfrm>
            <a:off x="0" y="0"/>
            <a:ext cx="9144000" cy="5143500"/>
            <a:chOff x="0" y="0"/>
            <a:chExt cx="9144000" cy="5143500"/>
          </a:xfrm>
        </p:grpSpPr>
        <p:sp>
          <p:nvSpPr>
            <p:cNvPr id="1028" name="Google Shape;1028;p12"/>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2"/>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p1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Distribution of Final dataset 📊</a:t>
            </a:r>
            <a:endParaRPr/>
          </a:p>
        </p:txBody>
      </p:sp>
      <p:pic>
        <p:nvPicPr>
          <p:cNvPr id="1031" name="Google Shape;1031;p12"/>
          <p:cNvPicPr preferRelativeResize="0"/>
          <p:nvPr/>
        </p:nvPicPr>
        <p:blipFill rotWithShape="1">
          <a:blip r:embed="rId3">
            <a:alphaModFix/>
          </a:blip>
          <a:srcRect b="0" l="0" r="0" t="0"/>
          <a:stretch/>
        </p:blipFill>
        <p:spPr>
          <a:xfrm>
            <a:off x="70900" y="1685029"/>
            <a:ext cx="3011914" cy="1936495"/>
          </a:xfrm>
          <a:prstGeom prst="rect">
            <a:avLst/>
          </a:prstGeom>
          <a:noFill/>
          <a:ln>
            <a:noFill/>
          </a:ln>
        </p:spPr>
      </p:pic>
      <p:pic>
        <p:nvPicPr>
          <p:cNvPr id="1032" name="Google Shape;1032;p12"/>
          <p:cNvPicPr preferRelativeResize="0"/>
          <p:nvPr/>
        </p:nvPicPr>
        <p:blipFill rotWithShape="1">
          <a:blip r:embed="rId4">
            <a:alphaModFix/>
          </a:blip>
          <a:srcRect b="0" l="0" r="0" t="0"/>
          <a:stretch/>
        </p:blipFill>
        <p:spPr>
          <a:xfrm>
            <a:off x="6003061" y="1685025"/>
            <a:ext cx="3011914" cy="1966841"/>
          </a:xfrm>
          <a:prstGeom prst="rect">
            <a:avLst/>
          </a:prstGeom>
          <a:noFill/>
          <a:ln>
            <a:noFill/>
          </a:ln>
        </p:spPr>
      </p:pic>
      <p:pic>
        <p:nvPicPr>
          <p:cNvPr id="1033" name="Google Shape;1033;p12"/>
          <p:cNvPicPr preferRelativeResize="0"/>
          <p:nvPr/>
        </p:nvPicPr>
        <p:blipFill rotWithShape="1">
          <a:blip r:embed="rId5">
            <a:alphaModFix/>
          </a:blip>
          <a:srcRect b="0" l="0" r="0" t="0"/>
          <a:stretch/>
        </p:blipFill>
        <p:spPr>
          <a:xfrm>
            <a:off x="3037616" y="1700205"/>
            <a:ext cx="2965445" cy="1936495"/>
          </a:xfrm>
          <a:prstGeom prst="rect">
            <a:avLst/>
          </a:prstGeom>
          <a:noFill/>
          <a:ln>
            <a:noFill/>
          </a:ln>
        </p:spPr>
      </p:pic>
      <p:sp>
        <p:nvSpPr>
          <p:cNvPr id="1034" name="Google Shape;1034;p12"/>
          <p:cNvSpPr txBox="1"/>
          <p:nvPr/>
        </p:nvSpPr>
        <p:spPr>
          <a:xfrm>
            <a:off x="1001700" y="1284825"/>
            <a:ext cx="131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Montserrat"/>
                <a:ea typeface="Montserrat"/>
                <a:cs typeface="Montserrat"/>
                <a:sym typeface="Montserrat"/>
              </a:rPr>
              <a:t>TRAIN</a:t>
            </a:r>
            <a:endParaRPr b="1" i="0" sz="1400" u="none" cap="none" strike="noStrike">
              <a:solidFill>
                <a:schemeClr val="accent3"/>
              </a:solidFill>
              <a:latin typeface="Montserrat"/>
              <a:ea typeface="Montserrat"/>
              <a:cs typeface="Montserrat"/>
              <a:sym typeface="Montserrat"/>
            </a:endParaRPr>
          </a:p>
        </p:txBody>
      </p:sp>
      <p:sp>
        <p:nvSpPr>
          <p:cNvPr id="1035" name="Google Shape;1035;p12"/>
          <p:cNvSpPr txBox="1"/>
          <p:nvPr/>
        </p:nvSpPr>
        <p:spPr>
          <a:xfrm>
            <a:off x="3883150" y="1254100"/>
            <a:ext cx="14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Montserrat"/>
                <a:ea typeface="Montserrat"/>
                <a:cs typeface="Montserrat"/>
                <a:sym typeface="Montserrat"/>
              </a:rPr>
              <a:t>VALIDATION</a:t>
            </a:r>
            <a:endParaRPr b="1" i="0" sz="1400" u="none" cap="none" strike="noStrike">
              <a:solidFill>
                <a:schemeClr val="accent3"/>
              </a:solidFill>
              <a:latin typeface="Montserrat"/>
              <a:ea typeface="Montserrat"/>
              <a:cs typeface="Montserrat"/>
              <a:sym typeface="Montserrat"/>
            </a:endParaRPr>
          </a:p>
        </p:txBody>
      </p:sp>
      <p:sp>
        <p:nvSpPr>
          <p:cNvPr id="1036" name="Google Shape;1036;p12"/>
          <p:cNvSpPr txBox="1"/>
          <p:nvPr/>
        </p:nvSpPr>
        <p:spPr>
          <a:xfrm>
            <a:off x="6850888" y="1254100"/>
            <a:ext cx="148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3"/>
                </a:solidFill>
                <a:latin typeface="Montserrat"/>
                <a:ea typeface="Montserrat"/>
                <a:cs typeface="Montserrat"/>
                <a:sym typeface="Montserrat"/>
              </a:rPr>
              <a:t>TEST</a:t>
            </a:r>
            <a:endParaRPr b="1" i="0" sz="1400" u="none" cap="none" strike="noStrike">
              <a:solidFill>
                <a:schemeClr val="accent3"/>
              </a:solidFill>
              <a:latin typeface="Montserrat"/>
              <a:ea typeface="Montserrat"/>
              <a:cs typeface="Montserrat"/>
              <a:sym typeface="Montserrat"/>
            </a:endParaRPr>
          </a:p>
        </p:txBody>
      </p:sp>
      <p:sp>
        <p:nvSpPr>
          <p:cNvPr id="1037" name="Google Shape;1037;p12"/>
          <p:cNvSpPr/>
          <p:nvPr/>
        </p:nvSpPr>
        <p:spPr>
          <a:xfrm>
            <a:off x="483025" y="4183825"/>
            <a:ext cx="8224800" cy="572700"/>
          </a:xfrm>
          <a:prstGeom prst="roundRect">
            <a:avLst>
              <a:gd fmla="val 16667" name="adj"/>
            </a:avLst>
          </a:prstGeom>
          <a:solidFill>
            <a:srgbClr val="BF5500">
              <a:alpha val="18431"/>
            </a:srgbClr>
          </a:solidFill>
          <a:ln cap="flat" cmpd="sng" w="28575">
            <a:solidFill>
              <a:srgbClr val="BF55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Emoji Mapping:   </a:t>
            </a:r>
            <a:r>
              <a:rPr b="0" i="0" lang="en" sz="1400" u="none" cap="none" strike="noStrike">
                <a:solidFill>
                  <a:srgbClr val="000000"/>
                </a:solidFill>
                <a:latin typeface="Montserrat"/>
                <a:ea typeface="Montserrat"/>
                <a:cs typeface="Montserrat"/>
                <a:sym typeface="Montserrat"/>
              </a:rPr>
              <a:t>0 - ❤️	1 - 😂   2 - 😅   3 - 😍   4 -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1" name="Shape 1041"/>
        <p:cNvGrpSpPr/>
        <p:nvPr/>
      </p:nvGrpSpPr>
      <p:grpSpPr>
        <a:xfrm>
          <a:off x="0" y="0"/>
          <a:ext cx="0" cy="0"/>
          <a:chOff x="0" y="0"/>
          <a:chExt cx="0" cy="0"/>
        </a:xfrm>
      </p:grpSpPr>
      <p:grpSp>
        <p:nvGrpSpPr>
          <p:cNvPr id="1042" name="Google Shape;1042;p13"/>
          <p:cNvGrpSpPr/>
          <p:nvPr/>
        </p:nvGrpSpPr>
        <p:grpSpPr>
          <a:xfrm>
            <a:off x="0" y="0"/>
            <a:ext cx="9144000" cy="5143500"/>
            <a:chOff x="0" y="0"/>
            <a:chExt cx="9144000" cy="5143500"/>
          </a:xfrm>
        </p:grpSpPr>
        <p:sp>
          <p:nvSpPr>
            <p:cNvPr id="1043" name="Google Shape;1043;p1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5" name="Google Shape;1045;p1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Data Pre-Processing </a:t>
            </a:r>
            <a:endParaRPr/>
          </a:p>
        </p:txBody>
      </p:sp>
      <p:sp>
        <p:nvSpPr>
          <p:cNvPr id="1046" name="Google Shape;1046;p13"/>
          <p:cNvSpPr/>
          <p:nvPr/>
        </p:nvSpPr>
        <p:spPr>
          <a:xfrm>
            <a:off x="1606600" y="1126100"/>
            <a:ext cx="3668100" cy="1026300"/>
          </a:xfrm>
          <a:prstGeom prst="roundRect">
            <a:avLst>
              <a:gd fmla="val 10634" name="adj"/>
            </a:avLst>
          </a:prstGeom>
          <a:solidFill>
            <a:srgbClr val="435D74"/>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Tokenization (Tweet Tokenizer)</a:t>
            </a:r>
            <a:endParaRPr b="1" i="0" sz="1200" u="none" cap="none" strike="noStrike">
              <a:solidFill>
                <a:schemeClr val="lt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Stopwords Removal (NLTK Corpus)</a:t>
            </a:r>
            <a:endParaRPr b="1" i="0" sz="1200" u="none" cap="none" strike="noStrike">
              <a:solidFill>
                <a:schemeClr val="lt1"/>
              </a:solidFill>
              <a:latin typeface="Montserrat"/>
              <a:ea typeface="Montserrat"/>
              <a:cs typeface="Montserrat"/>
              <a:sym typeface="Montserrat"/>
            </a:endParaRPr>
          </a:p>
        </p:txBody>
      </p:sp>
      <p:sp>
        <p:nvSpPr>
          <p:cNvPr id="1047" name="Google Shape;1047;p13"/>
          <p:cNvSpPr/>
          <p:nvPr/>
        </p:nvSpPr>
        <p:spPr>
          <a:xfrm>
            <a:off x="2685675" y="2430125"/>
            <a:ext cx="3668100" cy="1026300"/>
          </a:xfrm>
          <a:prstGeom prst="roundRect">
            <a:avLst>
              <a:gd fmla="val 10634" name="adj"/>
            </a:avLst>
          </a:prstGeom>
          <a:solidFill>
            <a:srgbClr val="435D74"/>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Converting words to lowercase</a:t>
            </a:r>
            <a:endParaRPr b="1" i="0" sz="1200" u="none" cap="none" strike="noStrike">
              <a:solidFill>
                <a:schemeClr val="lt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Removing non-alphanumeric tokens (Regex)</a:t>
            </a:r>
            <a:endParaRPr b="1" i="0" sz="1200" u="none" cap="none" strike="noStrike">
              <a:solidFill>
                <a:schemeClr val="lt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Lemmatization</a:t>
            </a:r>
            <a:endParaRPr b="1" i="0" sz="1200" u="none" cap="none" strike="noStrike">
              <a:solidFill>
                <a:schemeClr val="lt1"/>
              </a:solidFill>
              <a:latin typeface="Montserrat"/>
              <a:ea typeface="Montserrat"/>
              <a:cs typeface="Montserrat"/>
              <a:sym typeface="Montserrat"/>
            </a:endParaRPr>
          </a:p>
        </p:txBody>
      </p:sp>
      <p:sp>
        <p:nvSpPr>
          <p:cNvPr id="1048" name="Google Shape;1048;p13"/>
          <p:cNvSpPr txBox="1"/>
          <p:nvPr/>
        </p:nvSpPr>
        <p:spPr>
          <a:xfrm>
            <a:off x="839425" y="1331450"/>
            <a:ext cx="7200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Montserrat"/>
                <a:ea typeface="Montserrat"/>
                <a:cs typeface="Montserrat"/>
                <a:sym typeface="Montserrat"/>
              </a:rPr>
              <a:t>1)</a:t>
            </a:r>
            <a:endParaRPr b="0" i="0" sz="1400" u="none" cap="none" strike="noStrike">
              <a:solidFill>
                <a:srgbClr val="000000"/>
              </a:solidFill>
              <a:latin typeface="Arial"/>
              <a:ea typeface="Arial"/>
              <a:cs typeface="Arial"/>
              <a:sym typeface="Arial"/>
            </a:endParaRPr>
          </a:p>
        </p:txBody>
      </p:sp>
      <p:sp>
        <p:nvSpPr>
          <p:cNvPr id="1049" name="Google Shape;1049;p13"/>
          <p:cNvSpPr txBox="1"/>
          <p:nvPr/>
        </p:nvSpPr>
        <p:spPr>
          <a:xfrm>
            <a:off x="1929600" y="2635475"/>
            <a:ext cx="7200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Montserrat"/>
                <a:ea typeface="Montserrat"/>
                <a:cs typeface="Montserrat"/>
                <a:sym typeface="Montserrat"/>
              </a:rPr>
              <a:t>2)</a:t>
            </a:r>
            <a:endParaRPr b="0" i="0" sz="1400" u="none" cap="none" strike="noStrike">
              <a:solidFill>
                <a:srgbClr val="000000"/>
              </a:solidFill>
              <a:latin typeface="Arial"/>
              <a:ea typeface="Arial"/>
              <a:cs typeface="Arial"/>
              <a:sym typeface="Arial"/>
            </a:endParaRPr>
          </a:p>
        </p:txBody>
      </p:sp>
      <p:sp>
        <p:nvSpPr>
          <p:cNvPr id="1050" name="Google Shape;1050;p13"/>
          <p:cNvSpPr/>
          <p:nvPr/>
        </p:nvSpPr>
        <p:spPr>
          <a:xfrm>
            <a:off x="4060075" y="3682325"/>
            <a:ext cx="3668100" cy="1026300"/>
          </a:xfrm>
          <a:prstGeom prst="roundRect">
            <a:avLst>
              <a:gd fmla="val 10634" name="adj"/>
            </a:avLst>
          </a:prstGeom>
          <a:solidFill>
            <a:srgbClr val="435D74"/>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Montserrat"/>
              <a:buChar char="●"/>
            </a:pPr>
            <a:r>
              <a:rPr b="1" i="0" lang="en" sz="1200" u="none" cap="none" strike="noStrike">
                <a:solidFill>
                  <a:schemeClr val="lt1"/>
                </a:solidFill>
                <a:latin typeface="Montserrat"/>
                <a:ea typeface="Montserrat"/>
                <a:cs typeface="Montserrat"/>
                <a:sym typeface="Montserrat"/>
              </a:rPr>
              <a:t>Delete characters with </a:t>
            </a:r>
            <a:endParaRPr b="1" i="0" sz="1200" u="none" cap="none" strike="noStrike">
              <a:solidFill>
                <a:schemeClr val="lt1"/>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Montserrat"/>
                <a:ea typeface="Montserrat"/>
                <a:cs typeface="Montserrat"/>
                <a:sym typeface="Montserrat"/>
              </a:rPr>
              <a:t>non English ASCII values</a:t>
            </a:r>
            <a:endParaRPr b="1" i="0" sz="1200" u="none" cap="none" strike="noStrike">
              <a:solidFill>
                <a:schemeClr val="lt1"/>
              </a:solidFill>
              <a:latin typeface="Montserrat"/>
              <a:ea typeface="Montserrat"/>
              <a:cs typeface="Montserrat"/>
              <a:sym typeface="Montserrat"/>
            </a:endParaRPr>
          </a:p>
        </p:txBody>
      </p:sp>
      <p:pic>
        <p:nvPicPr>
          <p:cNvPr id="1051" name="Google Shape;1051;p13"/>
          <p:cNvPicPr preferRelativeResize="0"/>
          <p:nvPr/>
        </p:nvPicPr>
        <p:blipFill rotWithShape="1">
          <a:blip r:embed="rId3">
            <a:alphaModFix/>
          </a:blip>
          <a:srcRect b="0" l="0" r="0" t="0"/>
          <a:stretch/>
        </p:blipFill>
        <p:spPr>
          <a:xfrm>
            <a:off x="5119175" y="1478575"/>
            <a:ext cx="829350" cy="829350"/>
          </a:xfrm>
          <a:prstGeom prst="rect">
            <a:avLst/>
          </a:prstGeom>
          <a:noFill/>
          <a:ln>
            <a:noFill/>
          </a:ln>
        </p:spPr>
      </p:pic>
      <p:pic>
        <p:nvPicPr>
          <p:cNvPr id="1052" name="Google Shape;1052;p13"/>
          <p:cNvPicPr preferRelativeResize="0"/>
          <p:nvPr/>
        </p:nvPicPr>
        <p:blipFill rotWithShape="1">
          <a:blip r:embed="rId3">
            <a:alphaModFix/>
          </a:blip>
          <a:srcRect b="0" l="0" r="0" t="0"/>
          <a:stretch/>
        </p:blipFill>
        <p:spPr>
          <a:xfrm>
            <a:off x="6191625" y="2786375"/>
            <a:ext cx="829350" cy="829350"/>
          </a:xfrm>
          <a:prstGeom prst="rect">
            <a:avLst/>
          </a:prstGeom>
          <a:noFill/>
          <a:ln>
            <a:noFill/>
          </a:ln>
        </p:spPr>
      </p:pic>
      <p:sp>
        <p:nvSpPr>
          <p:cNvPr id="1053" name="Google Shape;1053;p13"/>
          <p:cNvSpPr txBox="1"/>
          <p:nvPr/>
        </p:nvSpPr>
        <p:spPr>
          <a:xfrm>
            <a:off x="3254275" y="3887675"/>
            <a:ext cx="720000" cy="6156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 sz="2800" u="none" cap="none" strike="noStrike">
                <a:solidFill>
                  <a:schemeClr val="accent3"/>
                </a:solidFill>
                <a:latin typeface="Montserrat"/>
                <a:ea typeface="Montserrat"/>
                <a:cs typeface="Montserrat"/>
                <a:sym typeface="Montserrat"/>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7" name="Shape 1057"/>
        <p:cNvGrpSpPr/>
        <p:nvPr/>
      </p:nvGrpSpPr>
      <p:grpSpPr>
        <a:xfrm>
          <a:off x="0" y="0"/>
          <a:ext cx="0" cy="0"/>
          <a:chOff x="0" y="0"/>
          <a:chExt cx="0" cy="0"/>
        </a:xfrm>
      </p:grpSpPr>
      <p:grpSp>
        <p:nvGrpSpPr>
          <p:cNvPr id="1058" name="Google Shape;1058;p14"/>
          <p:cNvGrpSpPr/>
          <p:nvPr/>
        </p:nvGrpSpPr>
        <p:grpSpPr>
          <a:xfrm>
            <a:off x="0" y="0"/>
            <a:ext cx="9144000" cy="5143500"/>
            <a:chOff x="0" y="0"/>
            <a:chExt cx="9144000" cy="5143500"/>
          </a:xfrm>
        </p:grpSpPr>
        <p:sp>
          <p:nvSpPr>
            <p:cNvPr id="1059" name="Google Shape;1059;p1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1" name="Google Shape;1061;p14"/>
          <p:cNvSpPr/>
          <p:nvPr/>
        </p:nvSpPr>
        <p:spPr>
          <a:xfrm flipH="1">
            <a:off x="3724198" y="3573165"/>
            <a:ext cx="4659000" cy="521400"/>
          </a:xfrm>
          <a:prstGeom prst="roundRect">
            <a:avLst>
              <a:gd fmla="val 35549"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Techniques explored before model building</a:t>
            </a:r>
            <a:endParaRPr b="0" i="0" sz="1400" u="none" cap="none" strike="noStrike">
              <a:solidFill>
                <a:srgbClr val="000000"/>
              </a:solidFill>
              <a:latin typeface="Montserrat"/>
              <a:ea typeface="Montserrat"/>
              <a:cs typeface="Montserrat"/>
              <a:sym typeface="Montserrat"/>
            </a:endParaRPr>
          </a:p>
        </p:txBody>
      </p:sp>
      <p:sp>
        <p:nvSpPr>
          <p:cNvPr id="1062" name="Google Shape;1062;p14"/>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Word Embeddings</a:t>
            </a:r>
            <a:endParaRPr/>
          </a:p>
        </p:txBody>
      </p:sp>
      <p:sp>
        <p:nvSpPr>
          <p:cNvPr id="1063" name="Google Shape;1063;p14"/>
          <p:cNvSpPr txBox="1"/>
          <p:nvPr>
            <p:ph idx="2" type="title"/>
          </p:nvPr>
        </p:nvSpPr>
        <p:spPr>
          <a:xfrm>
            <a:off x="5125825" y="1229610"/>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pic>
        <p:nvPicPr>
          <p:cNvPr id="1064" name="Google Shape;1064;p14"/>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27"/>
              </a:schemeClr>
            </a:outerShdw>
          </a:effectLst>
        </p:spPr>
      </p:pic>
      <p:pic>
        <p:nvPicPr>
          <p:cNvPr id="1065" name="Google Shape;1065;p14"/>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27"/>
              </a:schemeClr>
            </a:outerShdw>
          </a:effectLst>
        </p:spPr>
      </p:pic>
      <p:pic>
        <p:nvPicPr>
          <p:cNvPr id="1066" name="Google Shape;1066;p14"/>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27"/>
              </a:schemeClr>
            </a:outerShdw>
          </a:effectLst>
        </p:spPr>
      </p:pic>
      <p:pic>
        <p:nvPicPr>
          <p:cNvPr id="1067" name="Google Shape;1067;p14"/>
          <p:cNvPicPr preferRelativeResize="0"/>
          <p:nvPr/>
        </p:nvPicPr>
        <p:blipFill rotWithShape="1">
          <a:blip r:embed="rId5">
            <a:alphaModFix/>
          </a:blip>
          <a:srcRect b="0" l="0" r="0" t="0"/>
          <a:stretch/>
        </p:blipFill>
        <p:spPr>
          <a:xfrm flipH="1" rot="-872285">
            <a:off x="2093057" y="4231533"/>
            <a:ext cx="518806" cy="452456"/>
          </a:xfrm>
          <a:prstGeom prst="rect">
            <a:avLst/>
          </a:prstGeom>
          <a:noFill/>
          <a:ln>
            <a:noFill/>
          </a:ln>
          <a:effectLst>
            <a:outerShdw blurRad="400050" rotWithShape="0" algn="bl" dir="5400000" dist="19050">
              <a:schemeClr val="dk1">
                <a:alpha val="28627"/>
              </a:schemeClr>
            </a:outerShdw>
          </a:effectLst>
        </p:spPr>
      </p:pic>
      <p:pic>
        <p:nvPicPr>
          <p:cNvPr id="1068" name="Google Shape;1068;p14"/>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27"/>
              </a:schemeClr>
            </a:outerShdw>
          </a:effectLst>
        </p:spPr>
      </p:pic>
      <p:pic>
        <p:nvPicPr>
          <p:cNvPr id="1069" name="Google Shape;1069;p14"/>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2"/>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73" name="Shape 1073"/>
        <p:cNvGrpSpPr/>
        <p:nvPr/>
      </p:nvGrpSpPr>
      <p:grpSpPr>
        <a:xfrm>
          <a:off x="0" y="0"/>
          <a:ext cx="0" cy="0"/>
          <a:chOff x="0" y="0"/>
          <a:chExt cx="0" cy="0"/>
        </a:xfrm>
      </p:grpSpPr>
      <p:grpSp>
        <p:nvGrpSpPr>
          <p:cNvPr id="1074" name="Google Shape;1074;p15"/>
          <p:cNvGrpSpPr/>
          <p:nvPr/>
        </p:nvGrpSpPr>
        <p:grpSpPr>
          <a:xfrm>
            <a:off x="-12" y="-49525"/>
            <a:ext cx="9144000" cy="5143500"/>
            <a:chOff x="-495250" y="-191025"/>
            <a:chExt cx="9144000" cy="5143500"/>
          </a:xfrm>
        </p:grpSpPr>
        <p:sp>
          <p:nvSpPr>
            <p:cNvPr id="1075" name="Google Shape;1075;p15"/>
            <p:cNvSpPr/>
            <p:nvPr/>
          </p:nvSpPr>
          <p:spPr>
            <a:xfrm>
              <a:off x="-495250" y="-191025"/>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5"/>
            <p:cNvSpPr/>
            <p:nvPr/>
          </p:nvSpPr>
          <p:spPr>
            <a:xfrm>
              <a:off x="-323950" y="-603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15"/>
          <p:cNvSpPr/>
          <p:nvPr/>
        </p:nvSpPr>
        <p:spPr>
          <a:xfrm>
            <a:off x="6412971" y="21349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8" name="Google Shape;1078;p15"/>
          <p:cNvGrpSpPr/>
          <p:nvPr/>
        </p:nvGrpSpPr>
        <p:grpSpPr>
          <a:xfrm>
            <a:off x="6992680" y="2245258"/>
            <a:ext cx="545416" cy="544554"/>
            <a:chOff x="843942" y="2689894"/>
            <a:chExt cx="364461" cy="363885"/>
          </a:xfrm>
        </p:grpSpPr>
        <p:sp>
          <p:nvSpPr>
            <p:cNvPr id="1079" name="Google Shape;1079;p15"/>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5"/>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5"/>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5"/>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5"/>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4" name="Google Shape;1084;p15"/>
          <p:cNvSpPr txBox="1"/>
          <p:nvPr>
            <p:ph type="title"/>
          </p:nvPr>
        </p:nvSpPr>
        <p:spPr>
          <a:xfrm>
            <a:off x="380400" y="7351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t>Initial Considerations for word embeddings  </a:t>
            </a:r>
            <a:endParaRPr>
              <a:solidFill>
                <a:schemeClr val="dk1"/>
              </a:solidFill>
            </a:endParaRPr>
          </a:p>
        </p:txBody>
      </p:sp>
      <p:sp>
        <p:nvSpPr>
          <p:cNvPr id="1085" name="Google Shape;1085;p15"/>
          <p:cNvSpPr txBox="1"/>
          <p:nvPr>
            <p:ph idx="2" type="subTitle"/>
          </p:nvPr>
        </p:nvSpPr>
        <p:spPr>
          <a:xfrm>
            <a:off x="6409950" y="3158575"/>
            <a:ext cx="1627500" cy="108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t>Encodes the co-occurrence probability ratio between two words as vector differences.</a:t>
            </a:r>
            <a:endParaRPr sz="1000"/>
          </a:p>
        </p:txBody>
      </p:sp>
      <p:sp>
        <p:nvSpPr>
          <p:cNvPr id="1086" name="Google Shape;1086;p15"/>
          <p:cNvSpPr txBox="1"/>
          <p:nvPr>
            <p:ph idx="1" type="subTitle"/>
          </p:nvPr>
        </p:nvSpPr>
        <p:spPr>
          <a:xfrm>
            <a:off x="6075588" y="29026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GLoVe</a:t>
            </a:r>
            <a:endParaRPr sz="1700"/>
          </a:p>
        </p:txBody>
      </p:sp>
      <p:grpSp>
        <p:nvGrpSpPr>
          <p:cNvPr id="1087" name="Google Shape;1087;p15"/>
          <p:cNvGrpSpPr/>
          <p:nvPr/>
        </p:nvGrpSpPr>
        <p:grpSpPr>
          <a:xfrm>
            <a:off x="7663985" y="611829"/>
            <a:ext cx="1373019" cy="1371976"/>
            <a:chOff x="7338535" y="130729"/>
            <a:chExt cx="1373019" cy="1371976"/>
          </a:xfrm>
        </p:grpSpPr>
        <p:pic>
          <p:nvPicPr>
            <p:cNvPr id="1088" name="Google Shape;1088;p15"/>
            <p:cNvPicPr preferRelativeResize="0"/>
            <p:nvPr/>
          </p:nvPicPr>
          <p:blipFill rotWithShape="1">
            <a:blip r:embed="rId3">
              <a:alphaModFix/>
            </a:blip>
            <a:srcRect b="0" l="0" r="0" t="0"/>
            <a:stretch/>
          </p:blipFill>
          <p:spPr>
            <a:xfrm rot="-774980">
              <a:off x="8150347" y="154490"/>
              <a:ext cx="233302" cy="203468"/>
            </a:xfrm>
            <a:prstGeom prst="rect">
              <a:avLst/>
            </a:prstGeom>
            <a:noFill/>
            <a:ln>
              <a:noFill/>
            </a:ln>
            <a:effectLst>
              <a:outerShdw blurRad="400050" rotWithShape="0" algn="bl" dir="5400000" dist="19050">
                <a:schemeClr val="dk1">
                  <a:alpha val="28627"/>
                </a:schemeClr>
              </a:outerShdw>
            </a:effectLst>
          </p:spPr>
        </p:pic>
        <p:pic>
          <p:nvPicPr>
            <p:cNvPr id="1089" name="Google Shape;1089;p15"/>
            <p:cNvPicPr preferRelativeResize="0"/>
            <p:nvPr/>
          </p:nvPicPr>
          <p:blipFill rotWithShape="1">
            <a:blip r:embed="rId4">
              <a:alphaModFix/>
            </a:blip>
            <a:srcRect b="0" l="0" r="0" t="0"/>
            <a:stretch/>
          </p:blipFill>
          <p:spPr>
            <a:xfrm rot="-899992">
              <a:off x="7464355" y="256765"/>
              <a:ext cx="1121379" cy="1119903"/>
            </a:xfrm>
            <a:prstGeom prst="rect">
              <a:avLst/>
            </a:prstGeom>
            <a:noFill/>
            <a:ln>
              <a:noFill/>
            </a:ln>
            <a:effectLst>
              <a:outerShdw blurRad="400050" rotWithShape="0" algn="bl" dir="5400000" dist="19050">
                <a:schemeClr val="dk1">
                  <a:alpha val="28627"/>
                </a:schemeClr>
              </a:outerShdw>
            </a:effectLst>
          </p:spPr>
        </p:pic>
        <p:pic>
          <p:nvPicPr>
            <p:cNvPr id="1090" name="Google Shape;1090;p15"/>
            <p:cNvPicPr preferRelativeResize="0"/>
            <p:nvPr/>
          </p:nvPicPr>
          <p:blipFill rotWithShape="1">
            <a:blip r:embed="rId3">
              <a:alphaModFix/>
            </a:blip>
            <a:srcRect b="0" l="0" r="0" t="0"/>
            <a:stretch/>
          </p:blipFill>
          <p:spPr>
            <a:xfrm rot="751180">
              <a:off x="7398503" y="513721"/>
              <a:ext cx="233302" cy="203467"/>
            </a:xfrm>
            <a:prstGeom prst="rect">
              <a:avLst/>
            </a:prstGeom>
            <a:noFill/>
            <a:ln>
              <a:noFill/>
            </a:ln>
            <a:effectLst>
              <a:outerShdw blurRad="400050" rotWithShape="0" algn="bl" dir="5400000" dist="19050">
                <a:schemeClr val="dk1">
                  <a:alpha val="28627"/>
                </a:schemeClr>
              </a:outerShdw>
            </a:effectLst>
          </p:spPr>
        </p:pic>
        <p:pic>
          <p:nvPicPr>
            <p:cNvPr id="1091" name="Google Shape;1091;p15"/>
            <p:cNvPicPr preferRelativeResize="0"/>
            <p:nvPr/>
          </p:nvPicPr>
          <p:blipFill rotWithShape="1">
            <a:blip r:embed="rId3">
              <a:alphaModFix/>
            </a:blip>
            <a:srcRect b="0" l="0" r="0" t="0"/>
            <a:stretch/>
          </p:blipFill>
          <p:spPr>
            <a:xfrm rot="751180">
              <a:off x="8359133" y="1050327"/>
              <a:ext cx="233302" cy="203467"/>
            </a:xfrm>
            <a:prstGeom prst="rect">
              <a:avLst/>
            </a:prstGeom>
            <a:noFill/>
            <a:ln>
              <a:noFill/>
            </a:ln>
            <a:effectLst>
              <a:outerShdw blurRad="400050" rotWithShape="0" algn="bl" dir="5400000" dist="19050">
                <a:schemeClr val="dk1">
                  <a:alpha val="28627"/>
                </a:schemeClr>
              </a:outerShdw>
            </a:effectLst>
          </p:spPr>
        </p:pic>
      </p:grpSp>
      <p:sp>
        <p:nvSpPr>
          <p:cNvPr id="1092" name="Google Shape;1092;p15"/>
          <p:cNvSpPr/>
          <p:nvPr/>
        </p:nvSpPr>
        <p:spPr>
          <a:xfrm>
            <a:off x="4627946" y="21349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3" name="Google Shape;1093;p15"/>
          <p:cNvGrpSpPr/>
          <p:nvPr/>
        </p:nvGrpSpPr>
        <p:grpSpPr>
          <a:xfrm>
            <a:off x="5184930" y="2245258"/>
            <a:ext cx="545416" cy="544554"/>
            <a:chOff x="843942" y="2689894"/>
            <a:chExt cx="364461" cy="363885"/>
          </a:xfrm>
        </p:grpSpPr>
        <p:sp>
          <p:nvSpPr>
            <p:cNvPr id="1094" name="Google Shape;1094;p15"/>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5"/>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5"/>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5"/>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5"/>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15"/>
          <p:cNvSpPr txBox="1"/>
          <p:nvPr>
            <p:ph idx="2" type="subTitle"/>
          </p:nvPr>
        </p:nvSpPr>
        <p:spPr>
          <a:xfrm>
            <a:off x="4642375" y="3314725"/>
            <a:ext cx="1627500" cy="77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t>Uses statistical measure used to determine the mathematical significance of words in a corpus</a:t>
            </a:r>
            <a:endParaRPr sz="1000"/>
          </a:p>
        </p:txBody>
      </p:sp>
      <p:sp>
        <p:nvSpPr>
          <p:cNvPr id="1100" name="Google Shape;1100;p15"/>
          <p:cNvSpPr txBox="1"/>
          <p:nvPr>
            <p:ph idx="1" type="subTitle"/>
          </p:nvPr>
        </p:nvSpPr>
        <p:spPr>
          <a:xfrm>
            <a:off x="4302588" y="29045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TF-IDF</a:t>
            </a:r>
            <a:endParaRPr sz="1700"/>
          </a:p>
        </p:txBody>
      </p:sp>
      <p:sp>
        <p:nvSpPr>
          <p:cNvPr id="1101" name="Google Shape;1101;p15"/>
          <p:cNvSpPr/>
          <p:nvPr/>
        </p:nvSpPr>
        <p:spPr>
          <a:xfrm>
            <a:off x="1090208" y="21349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2" name="Google Shape;1102;p15"/>
          <p:cNvGrpSpPr/>
          <p:nvPr/>
        </p:nvGrpSpPr>
        <p:grpSpPr>
          <a:xfrm>
            <a:off x="1701792" y="2321458"/>
            <a:ext cx="545416" cy="544554"/>
            <a:chOff x="843942" y="2689894"/>
            <a:chExt cx="364461" cy="363885"/>
          </a:xfrm>
        </p:grpSpPr>
        <p:sp>
          <p:nvSpPr>
            <p:cNvPr id="1103" name="Google Shape;1103;p15"/>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5"/>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5"/>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5"/>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5"/>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8" name="Google Shape;1108;p15"/>
          <p:cNvSpPr txBox="1"/>
          <p:nvPr>
            <p:ph idx="2" type="subTitle"/>
          </p:nvPr>
        </p:nvSpPr>
        <p:spPr>
          <a:xfrm>
            <a:off x="1094700" y="3201026"/>
            <a:ext cx="1627500" cy="77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t>Creates one-hot vector that describes the occurrence of words within a corpus</a:t>
            </a:r>
            <a:endParaRPr sz="1000"/>
          </a:p>
        </p:txBody>
      </p:sp>
      <p:sp>
        <p:nvSpPr>
          <p:cNvPr id="1109" name="Google Shape;1109;p15"/>
          <p:cNvSpPr txBox="1"/>
          <p:nvPr>
            <p:ph idx="1" type="subTitle"/>
          </p:nvPr>
        </p:nvSpPr>
        <p:spPr>
          <a:xfrm>
            <a:off x="828725" y="29026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600"/>
              <a:t>BoW</a:t>
            </a:r>
            <a:endParaRPr sz="1600"/>
          </a:p>
        </p:txBody>
      </p:sp>
      <p:sp>
        <p:nvSpPr>
          <p:cNvPr id="1110" name="Google Shape;1110;p15"/>
          <p:cNvSpPr/>
          <p:nvPr/>
        </p:nvSpPr>
        <p:spPr>
          <a:xfrm>
            <a:off x="2842808" y="21349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1" name="Google Shape;1111;p15"/>
          <p:cNvGrpSpPr/>
          <p:nvPr/>
        </p:nvGrpSpPr>
        <p:grpSpPr>
          <a:xfrm>
            <a:off x="3383842" y="2321458"/>
            <a:ext cx="545416" cy="544554"/>
            <a:chOff x="843942" y="2689894"/>
            <a:chExt cx="364461" cy="363885"/>
          </a:xfrm>
        </p:grpSpPr>
        <p:sp>
          <p:nvSpPr>
            <p:cNvPr id="1112" name="Google Shape;1112;p15"/>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5"/>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5"/>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5"/>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5"/>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7" name="Google Shape;1117;p15"/>
          <p:cNvSpPr txBox="1"/>
          <p:nvPr>
            <p:ph idx="2" type="subTitle"/>
          </p:nvPr>
        </p:nvSpPr>
        <p:spPr>
          <a:xfrm>
            <a:off x="2851800" y="3327075"/>
            <a:ext cx="1627500" cy="77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1000"/>
              <a:t>Represents a sub-sequence of n-words and produces probabilities of a word occurring after one.</a:t>
            </a:r>
            <a:endParaRPr sz="1000"/>
          </a:p>
        </p:txBody>
      </p:sp>
      <p:sp>
        <p:nvSpPr>
          <p:cNvPr id="1118" name="Google Shape;1118;p15"/>
          <p:cNvSpPr txBox="1"/>
          <p:nvPr>
            <p:ph idx="1" type="subTitle"/>
          </p:nvPr>
        </p:nvSpPr>
        <p:spPr>
          <a:xfrm>
            <a:off x="2505125" y="29026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N-grams</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2" name="Shape 1122"/>
        <p:cNvGrpSpPr/>
        <p:nvPr/>
      </p:nvGrpSpPr>
      <p:grpSpPr>
        <a:xfrm>
          <a:off x="0" y="0"/>
          <a:ext cx="0" cy="0"/>
          <a:chOff x="0" y="0"/>
          <a:chExt cx="0" cy="0"/>
        </a:xfrm>
      </p:grpSpPr>
      <p:grpSp>
        <p:nvGrpSpPr>
          <p:cNvPr id="1123" name="Google Shape;1123;p16"/>
          <p:cNvGrpSpPr/>
          <p:nvPr/>
        </p:nvGrpSpPr>
        <p:grpSpPr>
          <a:xfrm>
            <a:off x="0" y="0"/>
            <a:ext cx="9144000" cy="5143500"/>
            <a:chOff x="0" y="0"/>
            <a:chExt cx="9144000" cy="5143500"/>
          </a:xfrm>
        </p:grpSpPr>
        <p:sp>
          <p:nvSpPr>
            <p:cNvPr id="1124" name="Google Shape;1124;p1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6" name="Google Shape;1126;p16"/>
          <p:cNvPicPr preferRelativeResize="0"/>
          <p:nvPr/>
        </p:nvPicPr>
        <p:blipFill rotWithShape="1">
          <a:blip r:embed="rId3">
            <a:alphaModFix/>
          </a:blip>
          <a:srcRect b="0" l="0" r="0" t="0"/>
          <a:stretch/>
        </p:blipFill>
        <p:spPr>
          <a:xfrm rot="2281397">
            <a:off x="5141198" y="1403630"/>
            <a:ext cx="589282" cy="513913"/>
          </a:xfrm>
          <a:prstGeom prst="rect">
            <a:avLst/>
          </a:prstGeom>
          <a:noFill/>
          <a:ln>
            <a:noFill/>
          </a:ln>
          <a:effectLst>
            <a:outerShdw blurRad="400050" rotWithShape="0" algn="bl" dir="5400000" dist="19050">
              <a:schemeClr val="dk1">
                <a:alpha val="28627"/>
              </a:schemeClr>
            </a:outerShdw>
          </a:effectLst>
        </p:spPr>
      </p:pic>
      <p:pic>
        <p:nvPicPr>
          <p:cNvPr id="1127" name="Google Shape;1127;p16"/>
          <p:cNvPicPr preferRelativeResize="0"/>
          <p:nvPr/>
        </p:nvPicPr>
        <p:blipFill rotWithShape="1">
          <a:blip r:embed="rId3">
            <a:alphaModFix/>
          </a:blip>
          <a:srcRect b="0" l="0" r="0" t="0"/>
          <a:stretch/>
        </p:blipFill>
        <p:spPr>
          <a:xfrm rot="751164">
            <a:off x="947737" y="2458113"/>
            <a:ext cx="774500" cy="675445"/>
          </a:xfrm>
          <a:prstGeom prst="rect">
            <a:avLst/>
          </a:prstGeom>
          <a:noFill/>
          <a:ln>
            <a:noFill/>
          </a:ln>
          <a:effectLst>
            <a:outerShdw blurRad="400050" rotWithShape="0" algn="bl" dir="5400000" dist="19050">
              <a:schemeClr val="dk1">
                <a:alpha val="28627"/>
              </a:schemeClr>
            </a:outerShdw>
          </a:effectLst>
        </p:spPr>
      </p:pic>
      <p:sp>
        <p:nvSpPr>
          <p:cNvPr id="1128" name="Google Shape;1128;p16"/>
          <p:cNvSpPr/>
          <p:nvPr/>
        </p:nvSpPr>
        <p:spPr>
          <a:xfrm>
            <a:off x="5635725" y="1687725"/>
            <a:ext cx="1621800" cy="19551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6"/>
          <p:cNvSpPr/>
          <p:nvPr/>
        </p:nvSpPr>
        <p:spPr>
          <a:xfrm>
            <a:off x="1833938" y="1717873"/>
            <a:ext cx="1654200" cy="18948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0" name="Google Shape;1130;p16"/>
          <p:cNvGrpSpPr/>
          <p:nvPr/>
        </p:nvGrpSpPr>
        <p:grpSpPr>
          <a:xfrm>
            <a:off x="2424667" y="2125508"/>
            <a:ext cx="545416" cy="544554"/>
            <a:chOff x="843942" y="2689894"/>
            <a:chExt cx="364461" cy="363885"/>
          </a:xfrm>
        </p:grpSpPr>
        <p:sp>
          <p:nvSpPr>
            <p:cNvPr id="1131" name="Google Shape;1131;p16"/>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6"/>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6"/>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6"/>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6"/>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6" name="Google Shape;1136;p1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Final Word Embeddings Used</a:t>
            </a:r>
            <a:endParaRPr>
              <a:solidFill>
                <a:schemeClr val="dk1"/>
              </a:solidFill>
            </a:endParaRPr>
          </a:p>
        </p:txBody>
      </p:sp>
      <p:sp>
        <p:nvSpPr>
          <p:cNvPr id="1137" name="Google Shape;1137;p16"/>
          <p:cNvSpPr txBox="1"/>
          <p:nvPr>
            <p:ph idx="1" type="subTitle"/>
          </p:nvPr>
        </p:nvSpPr>
        <p:spPr>
          <a:xfrm>
            <a:off x="1558275" y="30624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TF-IDF</a:t>
            </a:r>
            <a:endParaRPr/>
          </a:p>
        </p:txBody>
      </p:sp>
      <p:sp>
        <p:nvSpPr>
          <p:cNvPr id="1138" name="Google Shape;1138;p16"/>
          <p:cNvSpPr txBox="1"/>
          <p:nvPr>
            <p:ph idx="3" type="subTitle"/>
          </p:nvPr>
        </p:nvSpPr>
        <p:spPr>
          <a:xfrm>
            <a:off x="5307525" y="30624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GLoVe</a:t>
            </a:r>
            <a:endParaRPr/>
          </a:p>
        </p:txBody>
      </p:sp>
      <p:pic>
        <p:nvPicPr>
          <p:cNvPr id="1139" name="Google Shape;1139;p16"/>
          <p:cNvPicPr preferRelativeResize="0"/>
          <p:nvPr/>
        </p:nvPicPr>
        <p:blipFill rotWithShape="1">
          <a:blip r:embed="rId4">
            <a:alphaModFix/>
          </a:blip>
          <a:srcRect b="0" l="0" r="0" t="0"/>
          <a:stretch/>
        </p:blipFill>
        <p:spPr>
          <a:xfrm rot="-330937">
            <a:off x="3575384" y="1607920"/>
            <a:ext cx="864758" cy="864361"/>
          </a:xfrm>
          <a:prstGeom prst="rect">
            <a:avLst/>
          </a:prstGeom>
          <a:noFill/>
          <a:ln>
            <a:noFill/>
          </a:ln>
          <a:effectLst>
            <a:outerShdw blurRad="400050" rotWithShape="0" algn="bl" dir="5400000" dist="19050">
              <a:srgbClr val="000000">
                <a:alpha val="24705"/>
              </a:srgbClr>
            </a:outerShdw>
          </a:effectLst>
        </p:spPr>
      </p:pic>
      <p:pic>
        <p:nvPicPr>
          <p:cNvPr id="1140" name="Google Shape;1140;p16"/>
          <p:cNvPicPr preferRelativeResize="0"/>
          <p:nvPr/>
        </p:nvPicPr>
        <p:blipFill rotWithShape="1">
          <a:blip r:embed="rId5">
            <a:alphaModFix/>
          </a:blip>
          <a:srcRect b="0" l="0" r="0" t="0"/>
          <a:stretch/>
        </p:blipFill>
        <p:spPr>
          <a:xfrm>
            <a:off x="7391575" y="2567660"/>
            <a:ext cx="695452" cy="694992"/>
          </a:xfrm>
          <a:prstGeom prst="rect">
            <a:avLst/>
          </a:prstGeom>
          <a:noFill/>
          <a:ln>
            <a:noFill/>
          </a:ln>
          <a:effectLst>
            <a:outerShdw blurRad="400050" rotWithShape="0" algn="bl" dir="5400000" dist="19050">
              <a:schemeClr val="dk1">
                <a:alpha val="28627"/>
              </a:schemeClr>
            </a:outerShdw>
          </a:effectLst>
        </p:spPr>
      </p:pic>
      <p:grpSp>
        <p:nvGrpSpPr>
          <p:cNvPr id="1141" name="Google Shape;1141;p16"/>
          <p:cNvGrpSpPr/>
          <p:nvPr/>
        </p:nvGrpSpPr>
        <p:grpSpPr>
          <a:xfrm>
            <a:off x="7338535" y="130729"/>
            <a:ext cx="1373019" cy="1371976"/>
            <a:chOff x="7338535" y="130729"/>
            <a:chExt cx="1373019" cy="1371976"/>
          </a:xfrm>
        </p:grpSpPr>
        <p:pic>
          <p:nvPicPr>
            <p:cNvPr id="1142" name="Google Shape;1142;p16"/>
            <p:cNvPicPr preferRelativeResize="0"/>
            <p:nvPr/>
          </p:nvPicPr>
          <p:blipFill rotWithShape="1">
            <a:blip r:embed="rId3">
              <a:alphaModFix/>
            </a:blip>
            <a:srcRect b="0" l="0" r="0" t="0"/>
            <a:stretch/>
          </p:blipFill>
          <p:spPr>
            <a:xfrm rot="-774980">
              <a:off x="8150347" y="154490"/>
              <a:ext cx="233302" cy="203468"/>
            </a:xfrm>
            <a:prstGeom prst="rect">
              <a:avLst/>
            </a:prstGeom>
            <a:noFill/>
            <a:ln>
              <a:noFill/>
            </a:ln>
            <a:effectLst>
              <a:outerShdw blurRad="400050" rotWithShape="0" algn="bl" dir="5400000" dist="19050">
                <a:schemeClr val="dk1">
                  <a:alpha val="28627"/>
                </a:schemeClr>
              </a:outerShdw>
            </a:effectLst>
          </p:spPr>
        </p:pic>
        <p:pic>
          <p:nvPicPr>
            <p:cNvPr id="1143" name="Google Shape;1143;p16"/>
            <p:cNvPicPr preferRelativeResize="0"/>
            <p:nvPr/>
          </p:nvPicPr>
          <p:blipFill rotWithShape="1">
            <a:blip r:embed="rId6">
              <a:alphaModFix/>
            </a:blip>
            <a:srcRect b="0" l="0" r="0" t="0"/>
            <a:stretch/>
          </p:blipFill>
          <p:spPr>
            <a:xfrm rot="-899992">
              <a:off x="7464355" y="256765"/>
              <a:ext cx="1121379" cy="1119903"/>
            </a:xfrm>
            <a:prstGeom prst="rect">
              <a:avLst/>
            </a:prstGeom>
            <a:noFill/>
            <a:ln>
              <a:noFill/>
            </a:ln>
            <a:effectLst>
              <a:outerShdw blurRad="400050" rotWithShape="0" algn="bl" dir="5400000" dist="19050">
                <a:schemeClr val="dk1">
                  <a:alpha val="28627"/>
                </a:schemeClr>
              </a:outerShdw>
            </a:effectLst>
          </p:spPr>
        </p:pic>
        <p:pic>
          <p:nvPicPr>
            <p:cNvPr id="1144" name="Google Shape;1144;p16"/>
            <p:cNvPicPr preferRelativeResize="0"/>
            <p:nvPr/>
          </p:nvPicPr>
          <p:blipFill rotWithShape="1">
            <a:blip r:embed="rId3">
              <a:alphaModFix/>
            </a:blip>
            <a:srcRect b="0" l="0" r="0" t="0"/>
            <a:stretch/>
          </p:blipFill>
          <p:spPr>
            <a:xfrm rot="751180">
              <a:off x="7398503" y="513721"/>
              <a:ext cx="233302" cy="203467"/>
            </a:xfrm>
            <a:prstGeom prst="rect">
              <a:avLst/>
            </a:prstGeom>
            <a:noFill/>
            <a:ln>
              <a:noFill/>
            </a:ln>
            <a:effectLst>
              <a:outerShdw blurRad="400050" rotWithShape="0" algn="bl" dir="5400000" dist="19050">
                <a:schemeClr val="dk1">
                  <a:alpha val="28627"/>
                </a:schemeClr>
              </a:outerShdw>
            </a:effectLst>
          </p:spPr>
        </p:pic>
        <p:pic>
          <p:nvPicPr>
            <p:cNvPr id="1145" name="Google Shape;1145;p16"/>
            <p:cNvPicPr preferRelativeResize="0"/>
            <p:nvPr/>
          </p:nvPicPr>
          <p:blipFill rotWithShape="1">
            <a:blip r:embed="rId3">
              <a:alphaModFix/>
            </a:blip>
            <a:srcRect b="0" l="0" r="0" t="0"/>
            <a:stretch/>
          </p:blipFill>
          <p:spPr>
            <a:xfrm rot="751180">
              <a:off x="8359133" y="1050327"/>
              <a:ext cx="233302" cy="203467"/>
            </a:xfrm>
            <a:prstGeom prst="rect">
              <a:avLst/>
            </a:prstGeom>
            <a:noFill/>
            <a:ln>
              <a:noFill/>
            </a:ln>
            <a:effectLst>
              <a:outerShdw blurRad="400050" rotWithShape="0" algn="bl" dir="5400000" dist="19050">
                <a:schemeClr val="dk1">
                  <a:alpha val="28627"/>
                </a:schemeClr>
              </a:outerShdw>
            </a:effectLst>
          </p:spPr>
        </p:pic>
      </p:grpSp>
      <p:pic>
        <p:nvPicPr>
          <p:cNvPr id="1146" name="Google Shape;1146;p16"/>
          <p:cNvPicPr preferRelativeResize="0"/>
          <p:nvPr/>
        </p:nvPicPr>
        <p:blipFill rotWithShape="1">
          <a:blip r:embed="rId3">
            <a:alphaModFix/>
          </a:blip>
          <a:srcRect b="0" l="0" r="0" t="0"/>
          <a:stretch/>
        </p:blipFill>
        <p:spPr>
          <a:xfrm rot="-1429456">
            <a:off x="5328365" y="4239013"/>
            <a:ext cx="350637" cy="305795"/>
          </a:xfrm>
          <a:prstGeom prst="rect">
            <a:avLst/>
          </a:prstGeom>
          <a:noFill/>
          <a:ln>
            <a:noFill/>
          </a:ln>
          <a:effectLst>
            <a:outerShdw blurRad="400050" rotWithShape="0" algn="bl" dir="5400000" dist="19050">
              <a:schemeClr val="dk1">
                <a:alpha val="28627"/>
              </a:schemeClr>
            </a:outerShdw>
          </a:effectLst>
        </p:spPr>
      </p:pic>
      <p:pic>
        <p:nvPicPr>
          <p:cNvPr id="1147" name="Google Shape;1147;p16"/>
          <p:cNvPicPr preferRelativeResize="0"/>
          <p:nvPr/>
        </p:nvPicPr>
        <p:blipFill rotWithShape="1">
          <a:blip r:embed="rId3">
            <a:alphaModFix/>
          </a:blip>
          <a:srcRect b="0" l="0" r="0" t="0"/>
          <a:stretch/>
        </p:blipFill>
        <p:spPr>
          <a:xfrm rot="2127001">
            <a:off x="3214072" y="4354845"/>
            <a:ext cx="483426" cy="421607"/>
          </a:xfrm>
          <a:prstGeom prst="rect">
            <a:avLst/>
          </a:prstGeom>
          <a:noFill/>
          <a:ln>
            <a:noFill/>
          </a:ln>
          <a:effectLst>
            <a:outerShdw blurRad="400050" rotWithShape="0" algn="bl" dir="5400000" dist="19050">
              <a:schemeClr val="dk1">
                <a:alpha val="28627"/>
              </a:schemeClr>
            </a:outerShdw>
          </a:effectLst>
        </p:spPr>
      </p:pic>
      <p:grpSp>
        <p:nvGrpSpPr>
          <p:cNvPr id="1148" name="Google Shape;1148;p16"/>
          <p:cNvGrpSpPr/>
          <p:nvPr/>
        </p:nvGrpSpPr>
        <p:grpSpPr>
          <a:xfrm>
            <a:off x="6173937" y="2162990"/>
            <a:ext cx="545386" cy="507057"/>
            <a:chOff x="7145992" y="2142758"/>
            <a:chExt cx="363833" cy="338241"/>
          </a:xfrm>
        </p:grpSpPr>
        <p:sp>
          <p:nvSpPr>
            <p:cNvPr id="1149" name="Google Shape;1149;p16"/>
            <p:cNvSpPr/>
            <p:nvPr/>
          </p:nvSpPr>
          <p:spPr>
            <a:xfrm>
              <a:off x="7398247" y="2331530"/>
              <a:ext cx="111578" cy="97029"/>
            </a:xfrm>
            <a:custGeom>
              <a:rect b="b" l="l" r="r" t="t"/>
              <a:pathLst>
                <a:path extrusionOk="0" h="3708" w="4264">
                  <a:moveTo>
                    <a:pt x="1200" y="1"/>
                  </a:moveTo>
                  <a:cubicBezTo>
                    <a:pt x="540" y="1"/>
                    <a:pt x="1" y="540"/>
                    <a:pt x="1" y="1206"/>
                  </a:cubicBezTo>
                  <a:cubicBezTo>
                    <a:pt x="1" y="2133"/>
                    <a:pt x="1432" y="3336"/>
                    <a:pt x="2029" y="3684"/>
                  </a:cubicBezTo>
                  <a:cubicBezTo>
                    <a:pt x="2063" y="3702"/>
                    <a:pt x="2098" y="3707"/>
                    <a:pt x="2133" y="3707"/>
                  </a:cubicBezTo>
                  <a:cubicBezTo>
                    <a:pt x="2167" y="3707"/>
                    <a:pt x="2202" y="3702"/>
                    <a:pt x="2231" y="3684"/>
                  </a:cubicBezTo>
                  <a:cubicBezTo>
                    <a:pt x="2590" y="3475"/>
                    <a:pt x="4263" y="2168"/>
                    <a:pt x="4263" y="1206"/>
                  </a:cubicBezTo>
                  <a:cubicBezTo>
                    <a:pt x="4263" y="540"/>
                    <a:pt x="3725" y="1"/>
                    <a:pt x="3065" y="1"/>
                  </a:cubicBezTo>
                  <a:cubicBezTo>
                    <a:pt x="2694" y="1"/>
                    <a:pt x="2352" y="175"/>
                    <a:pt x="2133" y="447"/>
                  </a:cubicBezTo>
                  <a:cubicBezTo>
                    <a:pt x="1906" y="175"/>
                    <a:pt x="1564" y="1"/>
                    <a:pt x="1200"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6"/>
            <p:cNvSpPr/>
            <p:nvPr/>
          </p:nvSpPr>
          <p:spPr>
            <a:xfrm>
              <a:off x="7145992" y="2142758"/>
              <a:ext cx="338215" cy="338241"/>
            </a:xfrm>
            <a:custGeom>
              <a:rect b="b" l="l" r="r" t="t"/>
              <a:pathLst>
                <a:path extrusionOk="0" h="12926" w="12925">
                  <a:moveTo>
                    <a:pt x="4164" y="3689"/>
                  </a:moveTo>
                  <a:cubicBezTo>
                    <a:pt x="4928" y="3689"/>
                    <a:pt x="5599" y="4170"/>
                    <a:pt x="5848" y="4894"/>
                  </a:cubicBezTo>
                  <a:cubicBezTo>
                    <a:pt x="5923" y="5103"/>
                    <a:pt x="5808" y="5333"/>
                    <a:pt x="5594" y="5408"/>
                  </a:cubicBezTo>
                  <a:cubicBezTo>
                    <a:pt x="5551" y="5422"/>
                    <a:pt x="5507" y="5429"/>
                    <a:pt x="5463" y="5429"/>
                  </a:cubicBezTo>
                  <a:cubicBezTo>
                    <a:pt x="5293" y="5429"/>
                    <a:pt x="5134" y="5325"/>
                    <a:pt x="5078" y="5154"/>
                  </a:cubicBezTo>
                  <a:cubicBezTo>
                    <a:pt x="4945" y="4766"/>
                    <a:pt x="4581" y="4505"/>
                    <a:pt x="4164" y="4505"/>
                  </a:cubicBezTo>
                  <a:cubicBezTo>
                    <a:pt x="3752" y="4505"/>
                    <a:pt x="3387" y="4766"/>
                    <a:pt x="3255" y="5154"/>
                  </a:cubicBezTo>
                  <a:cubicBezTo>
                    <a:pt x="3197" y="5322"/>
                    <a:pt x="3034" y="5432"/>
                    <a:pt x="2866" y="5432"/>
                  </a:cubicBezTo>
                  <a:cubicBezTo>
                    <a:pt x="2825" y="5432"/>
                    <a:pt x="2780" y="5426"/>
                    <a:pt x="2734" y="5408"/>
                  </a:cubicBezTo>
                  <a:cubicBezTo>
                    <a:pt x="2525" y="5333"/>
                    <a:pt x="2409" y="5103"/>
                    <a:pt x="2484" y="4894"/>
                  </a:cubicBezTo>
                  <a:cubicBezTo>
                    <a:pt x="2727" y="4170"/>
                    <a:pt x="3405" y="3689"/>
                    <a:pt x="4164" y="3689"/>
                  </a:cubicBezTo>
                  <a:close/>
                  <a:moveTo>
                    <a:pt x="8756" y="3689"/>
                  </a:moveTo>
                  <a:cubicBezTo>
                    <a:pt x="9514" y="3689"/>
                    <a:pt x="10191" y="4170"/>
                    <a:pt x="10440" y="4894"/>
                  </a:cubicBezTo>
                  <a:cubicBezTo>
                    <a:pt x="10509" y="5103"/>
                    <a:pt x="10400" y="5333"/>
                    <a:pt x="10186" y="5408"/>
                  </a:cubicBezTo>
                  <a:cubicBezTo>
                    <a:pt x="10142" y="5422"/>
                    <a:pt x="10098" y="5429"/>
                    <a:pt x="10055" y="5429"/>
                  </a:cubicBezTo>
                  <a:cubicBezTo>
                    <a:pt x="9884" y="5429"/>
                    <a:pt x="9725" y="5325"/>
                    <a:pt x="9670" y="5154"/>
                  </a:cubicBezTo>
                  <a:cubicBezTo>
                    <a:pt x="9537" y="4766"/>
                    <a:pt x="9167" y="4505"/>
                    <a:pt x="8756" y="4505"/>
                  </a:cubicBezTo>
                  <a:cubicBezTo>
                    <a:pt x="8344" y="4505"/>
                    <a:pt x="7980" y="4766"/>
                    <a:pt x="7847" y="5154"/>
                  </a:cubicBezTo>
                  <a:cubicBezTo>
                    <a:pt x="7788" y="5322"/>
                    <a:pt x="7626" y="5432"/>
                    <a:pt x="7459" y="5432"/>
                  </a:cubicBezTo>
                  <a:cubicBezTo>
                    <a:pt x="7417" y="5432"/>
                    <a:pt x="7371" y="5426"/>
                    <a:pt x="7326" y="5408"/>
                  </a:cubicBezTo>
                  <a:cubicBezTo>
                    <a:pt x="7117" y="5333"/>
                    <a:pt x="7000" y="5103"/>
                    <a:pt x="7077" y="4894"/>
                  </a:cubicBezTo>
                  <a:cubicBezTo>
                    <a:pt x="7320" y="4170"/>
                    <a:pt x="7997" y="3689"/>
                    <a:pt x="8756" y="3689"/>
                  </a:cubicBezTo>
                  <a:close/>
                  <a:moveTo>
                    <a:pt x="7203" y="7100"/>
                  </a:moveTo>
                  <a:cubicBezTo>
                    <a:pt x="7516" y="7100"/>
                    <a:pt x="7806" y="7268"/>
                    <a:pt x="7945" y="7546"/>
                  </a:cubicBezTo>
                  <a:cubicBezTo>
                    <a:pt x="8095" y="7840"/>
                    <a:pt x="8055" y="8182"/>
                    <a:pt x="7847" y="8438"/>
                  </a:cubicBezTo>
                  <a:lnTo>
                    <a:pt x="7534" y="8813"/>
                  </a:lnTo>
                  <a:lnTo>
                    <a:pt x="7847" y="9184"/>
                  </a:lnTo>
                  <a:cubicBezTo>
                    <a:pt x="8055" y="9439"/>
                    <a:pt x="8095" y="9780"/>
                    <a:pt x="7945" y="10076"/>
                  </a:cubicBezTo>
                  <a:cubicBezTo>
                    <a:pt x="7806" y="10354"/>
                    <a:pt x="7516" y="10523"/>
                    <a:pt x="7203" y="10523"/>
                  </a:cubicBezTo>
                  <a:lnTo>
                    <a:pt x="6770" y="10523"/>
                  </a:lnTo>
                  <a:cubicBezTo>
                    <a:pt x="6561" y="10523"/>
                    <a:pt x="6375" y="10371"/>
                    <a:pt x="6353" y="10163"/>
                  </a:cubicBezTo>
                  <a:cubicBezTo>
                    <a:pt x="6329" y="9914"/>
                    <a:pt x="6521" y="9705"/>
                    <a:pt x="6757" y="9705"/>
                  </a:cubicBezTo>
                  <a:lnTo>
                    <a:pt x="7221" y="9705"/>
                  </a:lnTo>
                  <a:lnTo>
                    <a:pt x="6909" y="9334"/>
                  </a:lnTo>
                  <a:cubicBezTo>
                    <a:pt x="6653" y="9034"/>
                    <a:pt x="6653" y="8594"/>
                    <a:pt x="6909" y="8292"/>
                  </a:cubicBezTo>
                  <a:lnTo>
                    <a:pt x="7221" y="7917"/>
                  </a:lnTo>
                  <a:lnTo>
                    <a:pt x="5952" y="7917"/>
                  </a:lnTo>
                  <a:cubicBezTo>
                    <a:pt x="5744" y="7917"/>
                    <a:pt x="5565" y="7760"/>
                    <a:pt x="5541" y="7557"/>
                  </a:cubicBezTo>
                  <a:cubicBezTo>
                    <a:pt x="5513" y="7308"/>
                    <a:pt x="5704" y="7100"/>
                    <a:pt x="5947" y="7100"/>
                  </a:cubicBezTo>
                  <a:close/>
                  <a:moveTo>
                    <a:pt x="6462" y="1"/>
                  </a:moveTo>
                  <a:cubicBezTo>
                    <a:pt x="2895" y="1"/>
                    <a:pt x="0" y="2901"/>
                    <a:pt x="0" y="6463"/>
                  </a:cubicBezTo>
                  <a:cubicBezTo>
                    <a:pt x="0" y="10024"/>
                    <a:pt x="2895" y="12925"/>
                    <a:pt x="6462" y="12925"/>
                  </a:cubicBezTo>
                  <a:cubicBezTo>
                    <a:pt x="8119" y="12925"/>
                    <a:pt x="9630" y="12300"/>
                    <a:pt x="10776" y="11269"/>
                  </a:cubicBezTo>
                  <a:cubicBezTo>
                    <a:pt x="10017" y="10702"/>
                    <a:pt x="8825" y="9578"/>
                    <a:pt x="8825" y="8420"/>
                  </a:cubicBezTo>
                  <a:cubicBezTo>
                    <a:pt x="8825" y="7308"/>
                    <a:pt x="9728" y="6405"/>
                    <a:pt x="10840" y="6405"/>
                  </a:cubicBezTo>
                  <a:cubicBezTo>
                    <a:pt x="11170" y="6405"/>
                    <a:pt x="11489" y="6485"/>
                    <a:pt x="11773" y="6631"/>
                  </a:cubicBezTo>
                  <a:cubicBezTo>
                    <a:pt x="12056" y="6485"/>
                    <a:pt x="12375" y="6405"/>
                    <a:pt x="12705" y="6405"/>
                  </a:cubicBezTo>
                  <a:cubicBezTo>
                    <a:pt x="12775" y="6405"/>
                    <a:pt x="12850" y="6410"/>
                    <a:pt x="12925" y="6416"/>
                  </a:cubicBezTo>
                  <a:cubicBezTo>
                    <a:pt x="12896" y="2872"/>
                    <a:pt x="10006" y="1"/>
                    <a:pt x="6462"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54" name="Shape 1154"/>
        <p:cNvGrpSpPr/>
        <p:nvPr/>
      </p:nvGrpSpPr>
      <p:grpSpPr>
        <a:xfrm>
          <a:off x="0" y="0"/>
          <a:ext cx="0" cy="0"/>
          <a:chOff x="0" y="0"/>
          <a:chExt cx="0" cy="0"/>
        </a:xfrm>
      </p:grpSpPr>
      <p:grpSp>
        <p:nvGrpSpPr>
          <p:cNvPr id="1155" name="Google Shape;1155;p17"/>
          <p:cNvGrpSpPr/>
          <p:nvPr/>
        </p:nvGrpSpPr>
        <p:grpSpPr>
          <a:xfrm>
            <a:off x="0" y="0"/>
            <a:ext cx="9144000" cy="5143500"/>
            <a:chOff x="0" y="0"/>
            <a:chExt cx="9144000" cy="5143500"/>
          </a:xfrm>
        </p:grpSpPr>
        <p:sp>
          <p:nvSpPr>
            <p:cNvPr id="1156" name="Google Shape;1156;p1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8" name="Google Shape;1158;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TF-IDF </a:t>
            </a:r>
            <a:endParaRPr/>
          </a:p>
        </p:txBody>
      </p:sp>
      <p:sp>
        <p:nvSpPr>
          <p:cNvPr id="1159" name="Google Shape;1159;p17"/>
          <p:cNvSpPr/>
          <p:nvPr/>
        </p:nvSpPr>
        <p:spPr>
          <a:xfrm>
            <a:off x="654175" y="1140150"/>
            <a:ext cx="4415400" cy="35382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0" name="Google Shape;1160;p17"/>
          <p:cNvPicPr preferRelativeResize="0"/>
          <p:nvPr/>
        </p:nvPicPr>
        <p:blipFill rotWithShape="1">
          <a:blip r:embed="rId3">
            <a:alphaModFix/>
          </a:blip>
          <a:srcRect b="0" l="0" r="0" t="0"/>
          <a:stretch/>
        </p:blipFill>
        <p:spPr>
          <a:xfrm>
            <a:off x="4819563" y="1987449"/>
            <a:ext cx="4252999" cy="1415500"/>
          </a:xfrm>
          <a:prstGeom prst="rect">
            <a:avLst/>
          </a:prstGeom>
          <a:noFill/>
          <a:ln>
            <a:noFill/>
          </a:ln>
        </p:spPr>
      </p:pic>
      <p:sp>
        <p:nvSpPr>
          <p:cNvPr id="1161" name="Google Shape;1161;p17"/>
          <p:cNvSpPr txBox="1"/>
          <p:nvPr>
            <p:ph idx="1" type="subTitle"/>
          </p:nvPr>
        </p:nvSpPr>
        <p:spPr>
          <a:xfrm>
            <a:off x="654175" y="1372725"/>
            <a:ext cx="4499700" cy="281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Word embedding technique used by multiplying the </a:t>
            </a:r>
            <a:r>
              <a:rPr b="1" lang="en">
                <a:solidFill>
                  <a:schemeClr val="accent3"/>
                </a:solidFill>
              </a:rPr>
              <a:t>term frequency</a:t>
            </a:r>
            <a:r>
              <a:rPr lang="en"/>
              <a:t> and </a:t>
            </a:r>
            <a:r>
              <a:rPr b="1" lang="en">
                <a:solidFill>
                  <a:schemeClr val="accent3"/>
                </a:solidFill>
              </a:rPr>
              <a:t>inverse document frequency</a:t>
            </a:r>
            <a:endParaRPr b="1">
              <a:solidFill>
                <a:schemeClr val="accent3"/>
              </a:solidFill>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
              <a:t>IDF</a:t>
            </a:r>
            <a:r>
              <a:rPr lang="en"/>
              <a:t> =Log[(# Number of documents) / (Number of documents containing the word)] and</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
              <a:t>TF</a:t>
            </a:r>
            <a:r>
              <a:rPr lang="en"/>
              <a:t> = (Number of repetitions of word in a document) / (# of words in a document)</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We used</a:t>
            </a:r>
            <a:r>
              <a:rPr b="1" lang="en">
                <a:solidFill>
                  <a:schemeClr val="accent3"/>
                </a:solidFill>
              </a:rPr>
              <a:t> sklearn’s TfidfVectorizer</a:t>
            </a:r>
            <a:r>
              <a:rPr lang="en"/>
              <a:t> to vectorize the words in our tweet list</a:t>
            </a:r>
            <a:endParaRPr/>
          </a:p>
          <a:p>
            <a:pPr indent="0" lvl="0" marL="457200" rtl="0" algn="l">
              <a:lnSpc>
                <a:spcPct val="100000"/>
              </a:lnSpc>
              <a:spcBef>
                <a:spcPts val="0"/>
              </a:spcBef>
              <a:spcAft>
                <a:spcPts val="0"/>
              </a:spcAft>
              <a:buSzPts val="1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65" name="Shape 1165"/>
        <p:cNvGrpSpPr/>
        <p:nvPr/>
      </p:nvGrpSpPr>
      <p:grpSpPr>
        <a:xfrm>
          <a:off x="0" y="0"/>
          <a:ext cx="0" cy="0"/>
          <a:chOff x="0" y="0"/>
          <a:chExt cx="0" cy="0"/>
        </a:xfrm>
      </p:grpSpPr>
      <p:grpSp>
        <p:nvGrpSpPr>
          <p:cNvPr id="1166" name="Google Shape;1166;p18"/>
          <p:cNvGrpSpPr/>
          <p:nvPr/>
        </p:nvGrpSpPr>
        <p:grpSpPr>
          <a:xfrm>
            <a:off x="0" y="0"/>
            <a:ext cx="9144000" cy="5143500"/>
            <a:chOff x="0" y="0"/>
            <a:chExt cx="9144000" cy="5143500"/>
          </a:xfrm>
        </p:grpSpPr>
        <p:sp>
          <p:nvSpPr>
            <p:cNvPr id="1167" name="Google Shape;1167;p18"/>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8"/>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9" name="Google Shape;1169;p1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TruncatedSVD</a:t>
            </a:r>
            <a:endParaRPr/>
          </a:p>
        </p:txBody>
      </p:sp>
      <p:pic>
        <p:nvPicPr>
          <p:cNvPr id="1170" name="Google Shape;1170;p18"/>
          <p:cNvPicPr preferRelativeResize="0"/>
          <p:nvPr/>
        </p:nvPicPr>
        <p:blipFill rotWithShape="1">
          <a:blip r:embed="rId3">
            <a:alphaModFix/>
          </a:blip>
          <a:srcRect b="0" l="0" r="0" t="0"/>
          <a:stretch/>
        </p:blipFill>
        <p:spPr>
          <a:xfrm>
            <a:off x="5306725" y="1443874"/>
            <a:ext cx="3423300" cy="2733900"/>
          </a:xfrm>
          <a:prstGeom prst="roundRect">
            <a:avLst>
              <a:gd fmla="val 9933" name="adj"/>
            </a:avLst>
          </a:prstGeom>
          <a:noFill/>
          <a:ln>
            <a:noFill/>
          </a:ln>
        </p:spPr>
      </p:pic>
      <p:sp>
        <p:nvSpPr>
          <p:cNvPr id="1171" name="Google Shape;1171;p18"/>
          <p:cNvSpPr/>
          <p:nvPr/>
        </p:nvSpPr>
        <p:spPr>
          <a:xfrm>
            <a:off x="720000" y="1131525"/>
            <a:ext cx="4344900" cy="34779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8"/>
          <p:cNvSpPr txBox="1"/>
          <p:nvPr>
            <p:ph idx="1" type="subTitle"/>
          </p:nvPr>
        </p:nvSpPr>
        <p:spPr>
          <a:xfrm>
            <a:off x="720000" y="1206525"/>
            <a:ext cx="4108800" cy="3573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TF-IDF comes with the</a:t>
            </a:r>
            <a:r>
              <a:rPr b="1" lang="en">
                <a:solidFill>
                  <a:schemeClr val="accent3"/>
                </a:solidFill>
              </a:rPr>
              <a:t> Curse of Dimensionality!</a:t>
            </a:r>
            <a:endParaRPr b="1">
              <a:solidFill>
                <a:schemeClr val="accent3"/>
              </a:solidFill>
            </a:endParaRPr>
          </a:p>
          <a:p>
            <a:pPr indent="0" lvl="0" marL="457200" rtl="0" algn="l">
              <a:lnSpc>
                <a:spcPct val="100000"/>
              </a:lnSpc>
              <a:spcBef>
                <a:spcPts val="0"/>
              </a:spcBef>
              <a:spcAft>
                <a:spcPts val="0"/>
              </a:spcAft>
              <a:buSzPts val="1400"/>
              <a:buNone/>
            </a:pPr>
            <a:r>
              <a:t/>
            </a:r>
            <a:endParaRPr b="1">
              <a:solidFill>
                <a:schemeClr val="accent3"/>
              </a:solidFill>
            </a:endParaRPr>
          </a:p>
          <a:p>
            <a:pPr indent="-317500" lvl="0" marL="457200" rtl="0" algn="l">
              <a:lnSpc>
                <a:spcPct val="100000"/>
              </a:lnSpc>
              <a:spcBef>
                <a:spcPts val="0"/>
              </a:spcBef>
              <a:spcAft>
                <a:spcPts val="0"/>
              </a:spcAft>
              <a:buSzPts val="1400"/>
              <a:buChar char="●"/>
            </a:pPr>
            <a:r>
              <a:rPr lang="en"/>
              <a:t>SVD: TF-IDF sparse matrix =&gt; High dimension</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Prevent overfitting, faster runtime </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b="1" lang="en">
                <a:solidFill>
                  <a:schemeClr val="accent3"/>
                </a:solidFill>
              </a:rPr>
              <a:t>Reduced rank approximation</a:t>
            </a:r>
            <a:r>
              <a:rPr lang="en"/>
              <a:t> of original matrix by setting all but the first k largest singular values equal to zero and using only the first k columns</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Hyperparameter k = 300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6" name="Shape 1176"/>
        <p:cNvGrpSpPr/>
        <p:nvPr/>
      </p:nvGrpSpPr>
      <p:grpSpPr>
        <a:xfrm>
          <a:off x="0" y="0"/>
          <a:ext cx="0" cy="0"/>
          <a:chOff x="0" y="0"/>
          <a:chExt cx="0" cy="0"/>
        </a:xfrm>
      </p:grpSpPr>
      <p:grpSp>
        <p:nvGrpSpPr>
          <p:cNvPr id="1177" name="Google Shape;1177;p19"/>
          <p:cNvGrpSpPr/>
          <p:nvPr/>
        </p:nvGrpSpPr>
        <p:grpSpPr>
          <a:xfrm>
            <a:off x="0" y="0"/>
            <a:ext cx="9144000" cy="5143500"/>
            <a:chOff x="0" y="0"/>
            <a:chExt cx="9144000" cy="5143500"/>
          </a:xfrm>
        </p:grpSpPr>
        <p:sp>
          <p:nvSpPr>
            <p:cNvPr id="1178" name="Google Shape;1178;p19"/>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9"/>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0" name="Google Shape;1180;p19"/>
          <p:cNvSpPr/>
          <p:nvPr/>
        </p:nvSpPr>
        <p:spPr>
          <a:xfrm>
            <a:off x="720000" y="1256250"/>
            <a:ext cx="4787700" cy="35382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GLoVe 🧤</a:t>
            </a:r>
            <a:endParaRPr/>
          </a:p>
        </p:txBody>
      </p:sp>
      <p:sp>
        <p:nvSpPr>
          <p:cNvPr id="1182" name="Google Shape;1182;p19"/>
          <p:cNvSpPr txBox="1"/>
          <p:nvPr>
            <p:ph idx="1" type="subTitle"/>
          </p:nvPr>
        </p:nvSpPr>
        <p:spPr>
          <a:xfrm>
            <a:off x="954050" y="1443950"/>
            <a:ext cx="4198200" cy="2103900"/>
          </a:xfrm>
          <a:prstGeom prst="rect">
            <a:avLst/>
          </a:prstGeom>
          <a:noFill/>
          <a:ln>
            <a:noFill/>
          </a:ln>
        </p:spPr>
        <p:txBody>
          <a:bodyPr anchorCtr="0" anchor="t" bIns="91425" lIns="91425" spcFirstLastPara="1" rIns="91425" wrap="square" tIns="91425">
            <a:noAutofit/>
          </a:bodyPr>
          <a:lstStyle/>
          <a:p>
            <a:pPr indent="-307975" lvl="0" marL="457200" rtl="0" algn="l">
              <a:lnSpc>
                <a:spcPct val="100000"/>
              </a:lnSpc>
              <a:spcBef>
                <a:spcPts val="0"/>
              </a:spcBef>
              <a:spcAft>
                <a:spcPts val="0"/>
              </a:spcAft>
              <a:buClr>
                <a:srgbClr val="444444"/>
              </a:buClr>
              <a:buSzPts val="1250"/>
              <a:buChar char="●"/>
            </a:pPr>
            <a:r>
              <a:rPr lang="en" sz="1250">
                <a:solidFill>
                  <a:srgbClr val="444444"/>
                </a:solidFill>
              </a:rPr>
              <a:t>Word2Vec-like representation of words</a:t>
            </a:r>
            <a:endParaRPr sz="1250">
              <a:solidFill>
                <a:srgbClr val="444444"/>
              </a:solidFill>
            </a:endParaRPr>
          </a:p>
          <a:p>
            <a:pPr indent="0" lvl="0" marL="914400" rtl="0" algn="l">
              <a:lnSpc>
                <a:spcPct val="100000"/>
              </a:lnSpc>
              <a:spcBef>
                <a:spcPts val="0"/>
              </a:spcBef>
              <a:spcAft>
                <a:spcPts val="0"/>
              </a:spcAft>
              <a:buSzPts val="1400"/>
              <a:buNone/>
            </a:pPr>
            <a:r>
              <a:t/>
            </a:r>
            <a:endParaRPr sz="1250">
              <a:solidFill>
                <a:srgbClr val="444444"/>
              </a:solidFill>
            </a:endParaRPr>
          </a:p>
          <a:p>
            <a:pPr indent="-307975" lvl="0" marL="457200" rtl="0" algn="l">
              <a:lnSpc>
                <a:spcPct val="100000"/>
              </a:lnSpc>
              <a:spcBef>
                <a:spcPts val="0"/>
              </a:spcBef>
              <a:spcAft>
                <a:spcPts val="0"/>
              </a:spcAft>
              <a:buClr>
                <a:srgbClr val="444444"/>
              </a:buClr>
              <a:buSzPts val="1250"/>
              <a:buChar char="●"/>
            </a:pPr>
            <a:r>
              <a:rPr lang="en" sz="1250">
                <a:solidFill>
                  <a:srgbClr val="444444"/>
                </a:solidFill>
              </a:rPr>
              <a:t>Takes </a:t>
            </a:r>
            <a:r>
              <a:rPr b="1" lang="en" sz="1250">
                <a:solidFill>
                  <a:srgbClr val="444444"/>
                </a:solidFill>
              </a:rPr>
              <a:t>global</a:t>
            </a:r>
            <a:r>
              <a:rPr lang="en" sz="1250">
                <a:solidFill>
                  <a:srgbClr val="444444"/>
                </a:solidFill>
              </a:rPr>
              <a:t> </a:t>
            </a:r>
            <a:r>
              <a:rPr b="1" lang="en" sz="1250">
                <a:solidFill>
                  <a:schemeClr val="accent3"/>
                </a:solidFill>
              </a:rPr>
              <a:t>word-word co-occurrence </a:t>
            </a:r>
            <a:r>
              <a:rPr lang="en" sz="1250">
                <a:solidFill>
                  <a:srgbClr val="444444"/>
                </a:solidFill>
              </a:rPr>
              <a:t>statistics from a corpus.</a:t>
            </a:r>
            <a:endParaRPr sz="1250">
              <a:solidFill>
                <a:srgbClr val="444444"/>
              </a:solidFill>
            </a:endParaRPr>
          </a:p>
          <a:p>
            <a:pPr indent="0" lvl="0" marL="914400" rtl="0" algn="l">
              <a:lnSpc>
                <a:spcPct val="100000"/>
              </a:lnSpc>
              <a:spcBef>
                <a:spcPts val="0"/>
              </a:spcBef>
              <a:spcAft>
                <a:spcPts val="0"/>
              </a:spcAft>
              <a:buSzPts val="1400"/>
              <a:buNone/>
            </a:pPr>
            <a:r>
              <a:t/>
            </a:r>
            <a:endParaRPr sz="1250">
              <a:solidFill>
                <a:srgbClr val="444444"/>
              </a:solidFill>
            </a:endParaRPr>
          </a:p>
          <a:p>
            <a:pPr indent="-307975" lvl="0" marL="457200" rtl="0" algn="l">
              <a:lnSpc>
                <a:spcPct val="100000"/>
              </a:lnSpc>
              <a:spcBef>
                <a:spcPts val="0"/>
              </a:spcBef>
              <a:spcAft>
                <a:spcPts val="0"/>
              </a:spcAft>
              <a:buClr>
                <a:srgbClr val="444444"/>
              </a:buClr>
              <a:buSzPts val="1250"/>
              <a:buChar char="●"/>
            </a:pPr>
            <a:r>
              <a:rPr lang="en" sz="1250">
                <a:solidFill>
                  <a:srgbClr val="444444"/>
                </a:solidFill>
              </a:rPr>
              <a:t>Computes how</a:t>
            </a:r>
            <a:r>
              <a:rPr lang="en" sz="1250">
                <a:solidFill>
                  <a:schemeClr val="accent3"/>
                </a:solidFill>
              </a:rPr>
              <a:t> </a:t>
            </a:r>
            <a:r>
              <a:rPr b="1" lang="en" sz="1250">
                <a:solidFill>
                  <a:schemeClr val="accent3"/>
                </a:solidFill>
              </a:rPr>
              <a:t>frequently words co-occur</a:t>
            </a:r>
            <a:r>
              <a:rPr lang="en" sz="1250">
                <a:solidFill>
                  <a:schemeClr val="accent3"/>
                </a:solidFill>
              </a:rPr>
              <a:t> </a:t>
            </a:r>
            <a:r>
              <a:rPr lang="en" sz="1250">
                <a:solidFill>
                  <a:srgbClr val="444444"/>
                </a:solidFill>
              </a:rPr>
              <a:t>with one another in a given corpus.</a:t>
            </a:r>
            <a:endParaRPr sz="1250">
              <a:solidFill>
                <a:srgbClr val="444444"/>
              </a:solidFill>
            </a:endParaRPr>
          </a:p>
          <a:p>
            <a:pPr indent="0" lvl="0" marL="457200" rtl="0" algn="l">
              <a:lnSpc>
                <a:spcPct val="100000"/>
              </a:lnSpc>
              <a:spcBef>
                <a:spcPts val="0"/>
              </a:spcBef>
              <a:spcAft>
                <a:spcPts val="0"/>
              </a:spcAft>
              <a:buSzPts val="1400"/>
              <a:buNone/>
            </a:pPr>
            <a:r>
              <a:t/>
            </a:r>
            <a:endParaRPr sz="1250">
              <a:solidFill>
                <a:srgbClr val="444444"/>
              </a:solidFill>
            </a:endParaRPr>
          </a:p>
          <a:p>
            <a:pPr indent="-307975" lvl="0" marL="457200" rtl="0" algn="l">
              <a:lnSpc>
                <a:spcPct val="100000"/>
              </a:lnSpc>
              <a:spcBef>
                <a:spcPts val="0"/>
              </a:spcBef>
              <a:spcAft>
                <a:spcPts val="0"/>
              </a:spcAft>
              <a:buClr>
                <a:srgbClr val="444444"/>
              </a:buClr>
              <a:buSzPts val="1250"/>
              <a:buChar char="●"/>
            </a:pPr>
            <a:r>
              <a:rPr lang="en" sz="1250">
                <a:solidFill>
                  <a:srgbClr val="444444"/>
                </a:solidFill>
              </a:rPr>
              <a:t>Through co-occurrence matrix, can get </a:t>
            </a:r>
            <a:r>
              <a:rPr b="1" lang="en" sz="1250">
                <a:solidFill>
                  <a:schemeClr val="accent3"/>
                </a:solidFill>
              </a:rPr>
              <a:t>semantic relationships</a:t>
            </a:r>
            <a:r>
              <a:rPr lang="en" sz="1250">
                <a:solidFill>
                  <a:schemeClr val="accent3"/>
                </a:solidFill>
              </a:rPr>
              <a:t> </a:t>
            </a:r>
            <a:r>
              <a:rPr lang="en" sz="1250">
                <a:solidFill>
                  <a:srgbClr val="444444"/>
                </a:solidFill>
              </a:rPr>
              <a:t>of words.</a:t>
            </a:r>
            <a:endParaRPr sz="1250">
              <a:solidFill>
                <a:srgbClr val="444444"/>
              </a:solidFill>
            </a:endParaRPr>
          </a:p>
          <a:p>
            <a:pPr indent="0" lvl="0" marL="457200" rtl="0" algn="l">
              <a:lnSpc>
                <a:spcPct val="100000"/>
              </a:lnSpc>
              <a:spcBef>
                <a:spcPts val="0"/>
              </a:spcBef>
              <a:spcAft>
                <a:spcPts val="0"/>
              </a:spcAft>
              <a:buSzPts val="1400"/>
              <a:buNone/>
            </a:pPr>
            <a:r>
              <a:t/>
            </a:r>
            <a:endParaRPr sz="1250">
              <a:solidFill>
                <a:srgbClr val="444444"/>
              </a:solidFill>
            </a:endParaRPr>
          </a:p>
          <a:p>
            <a:pPr indent="-307975" lvl="0" marL="457200" rtl="0" algn="l">
              <a:lnSpc>
                <a:spcPct val="100000"/>
              </a:lnSpc>
              <a:spcBef>
                <a:spcPts val="0"/>
              </a:spcBef>
              <a:spcAft>
                <a:spcPts val="0"/>
              </a:spcAft>
              <a:buClr>
                <a:srgbClr val="444444"/>
              </a:buClr>
              <a:buSzPts val="1250"/>
              <a:buChar char="●"/>
            </a:pPr>
            <a:r>
              <a:rPr lang="en" sz="1250">
                <a:solidFill>
                  <a:srgbClr val="444444"/>
                </a:solidFill>
              </a:rPr>
              <a:t>There are </a:t>
            </a:r>
            <a:r>
              <a:rPr b="1" lang="en" sz="1250">
                <a:solidFill>
                  <a:srgbClr val="444444"/>
                </a:solidFill>
              </a:rPr>
              <a:t>4 pre-trained models</a:t>
            </a:r>
            <a:r>
              <a:rPr lang="en" sz="1250">
                <a:solidFill>
                  <a:srgbClr val="444444"/>
                </a:solidFill>
              </a:rPr>
              <a:t> from the Stanford repo. </a:t>
            </a:r>
            <a:endParaRPr sz="1250">
              <a:solidFill>
                <a:srgbClr val="444444"/>
              </a:solidFill>
            </a:endParaRPr>
          </a:p>
          <a:p>
            <a:pPr indent="0" lvl="0" marL="457200" rtl="0" algn="l">
              <a:lnSpc>
                <a:spcPct val="100000"/>
              </a:lnSpc>
              <a:spcBef>
                <a:spcPts val="0"/>
              </a:spcBef>
              <a:spcAft>
                <a:spcPts val="0"/>
              </a:spcAft>
              <a:buSzPts val="1400"/>
              <a:buNone/>
            </a:pPr>
            <a:r>
              <a:t/>
            </a:r>
            <a:endParaRPr sz="1250">
              <a:solidFill>
                <a:srgbClr val="444444"/>
              </a:solidFill>
            </a:endParaRPr>
          </a:p>
          <a:p>
            <a:pPr indent="-307975" lvl="0" marL="457200" rtl="0" algn="l">
              <a:lnSpc>
                <a:spcPct val="100000"/>
              </a:lnSpc>
              <a:spcBef>
                <a:spcPts val="0"/>
              </a:spcBef>
              <a:spcAft>
                <a:spcPts val="0"/>
              </a:spcAft>
              <a:buClr>
                <a:srgbClr val="444444"/>
              </a:buClr>
              <a:buSzPts val="1250"/>
              <a:buChar char="●"/>
            </a:pPr>
            <a:r>
              <a:rPr lang="en" sz="1250">
                <a:solidFill>
                  <a:srgbClr val="444444"/>
                </a:solidFill>
              </a:rPr>
              <a:t>We went with the </a:t>
            </a:r>
            <a:r>
              <a:rPr b="1" lang="en" sz="1250">
                <a:solidFill>
                  <a:schemeClr val="accent3"/>
                </a:solidFill>
              </a:rPr>
              <a:t>100-dimensional</a:t>
            </a:r>
            <a:r>
              <a:rPr lang="en" sz="1250">
                <a:solidFill>
                  <a:srgbClr val="444444"/>
                </a:solidFill>
              </a:rPr>
              <a:t> glove vectors obtained from</a:t>
            </a:r>
            <a:r>
              <a:rPr b="1" lang="en" sz="1250">
                <a:solidFill>
                  <a:schemeClr val="accent3"/>
                </a:solidFill>
              </a:rPr>
              <a:t> Tweet</a:t>
            </a:r>
            <a:r>
              <a:rPr lang="en" sz="1250">
                <a:solidFill>
                  <a:srgbClr val="444444"/>
                </a:solidFill>
              </a:rPr>
              <a:t> data.</a:t>
            </a:r>
            <a:endParaRPr sz="1250">
              <a:solidFill>
                <a:srgbClr val="444444"/>
              </a:solidFill>
            </a:endParaRPr>
          </a:p>
        </p:txBody>
      </p:sp>
      <p:pic>
        <p:nvPicPr>
          <p:cNvPr id="1183" name="Google Shape;1183;p19"/>
          <p:cNvPicPr preferRelativeResize="0"/>
          <p:nvPr/>
        </p:nvPicPr>
        <p:blipFill rotWithShape="1">
          <a:blip r:embed="rId3">
            <a:alphaModFix/>
          </a:blip>
          <a:srcRect b="0" l="0" r="0" t="0"/>
          <a:stretch/>
        </p:blipFill>
        <p:spPr>
          <a:xfrm>
            <a:off x="5671022" y="1362600"/>
            <a:ext cx="3199875" cy="2873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42" name="Shape 842"/>
        <p:cNvGrpSpPr/>
        <p:nvPr/>
      </p:nvGrpSpPr>
      <p:grpSpPr>
        <a:xfrm>
          <a:off x="0" y="0"/>
          <a:ext cx="0" cy="0"/>
          <a:chOff x="0" y="0"/>
          <a:chExt cx="0" cy="0"/>
        </a:xfrm>
      </p:grpSpPr>
      <p:grpSp>
        <p:nvGrpSpPr>
          <p:cNvPr id="843" name="Google Shape;843;p2"/>
          <p:cNvGrpSpPr/>
          <p:nvPr/>
        </p:nvGrpSpPr>
        <p:grpSpPr>
          <a:xfrm>
            <a:off x="0" y="0"/>
            <a:ext cx="9144000" cy="5143500"/>
            <a:chOff x="0" y="0"/>
            <a:chExt cx="9144000" cy="5143500"/>
          </a:xfrm>
        </p:grpSpPr>
        <p:sp>
          <p:nvSpPr>
            <p:cNvPr id="844" name="Google Shape;844;p2"/>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6" name="Google Shape;846;p2"/>
          <p:cNvSpPr/>
          <p:nvPr/>
        </p:nvSpPr>
        <p:spPr>
          <a:xfrm>
            <a:off x="6101575" y="1259216"/>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
          <p:cNvSpPr/>
          <p:nvPr/>
        </p:nvSpPr>
        <p:spPr>
          <a:xfrm>
            <a:off x="6101575" y="3130250"/>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
          <p:cNvSpPr/>
          <p:nvPr/>
        </p:nvSpPr>
        <p:spPr>
          <a:xfrm>
            <a:off x="3402300" y="1259216"/>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
          <p:cNvSpPr/>
          <p:nvPr/>
        </p:nvSpPr>
        <p:spPr>
          <a:xfrm>
            <a:off x="3402300" y="3130250"/>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
          <p:cNvSpPr/>
          <p:nvPr/>
        </p:nvSpPr>
        <p:spPr>
          <a:xfrm>
            <a:off x="703025" y="1259216"/>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
          <p:cNvSpPr/>
          <p:nvPr/>
        </p:nvSpPr>
        <p:spPr>
          <a:xfrm>
            <a:off x="703025" y="3130250"/>
            <a:ext cx="2339400" cy="1581900"/>
          </a:xfrm>
          <a:prstGeom prst="roundRect">
            <a:avLst>
              <a:gd fmla="val 15993"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Table of Contents</a:t>
            </a:r>
            <a:endParaRPr/>
          </a:p>
        </p:txBody>
      </p:sp>
      <p:sp>
        <p:nvSpPr>
          <p:cNvPr id="853" name="Google Shape;853;p2"/>
          <p:cNvSpPr txBox="1"/>
          <p:nvPr>
            <p:ph idx="4" type="title"/>
          </p:nvPr>
        </p:nvSpPr>
        <p:spPr>
          <a:xfrm>
            <a:off x="836375" y="4033098"/>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Model Building</a:t>
            </a:r>
            <a:endParaRPr/>
          </a:p>
        </p:txBody>
      </p:sp>
      <p:sp>
        <p:nvSpPr>
          <p:cNvPr id="854" name="Google Shape;854;p2"/>
          <p:cNvSpPr txBox="1"/>
          <p:nvPr>
            <p:ph type="title"/>
          </p:nvPr>
        </p:nvSpPr>
        <p:spPr>
          <a:xfrm>
            <a:off x="836375" y="2142923"/>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accent3"/>
                </a:solidFill>
                <a:latin typeface="Montserrat"/>
                <a:ea typeface="Montserrat"/>
                <a:cs typeface="Montserrat"/>
                <a:sym typeface="Montserrat"/>
              </a:rPr>
              <a:t>Twemoji Dataset</a:t>
            </a:r>
            <a:endParaRPr>
              <a:solidFill>
                <a:schemeClr val="accent3"/>
              </a:solidFill>
              <a:latin typeface="Montserrat"/>
              <a:ea typeface="Montserrat"/>
              <a:cs typeface="Montserrat"/>
              <a:sym typeface="Montserrat"/>
            </a:endParaRPr>
          </a:p>
        </p:txBody>
      </p:sp>
      <p:sp>
        <p:nvSpPr>
          <p:cNvPr id="855" name="Google Shape;855;p2"/>
          <p:cNvSpPr txBox="1"/>
          <p:nvPr>
            <p:ph idx="2" type="title"/>
          </p:nvPr>
        </p:nvSpPr>
        <p:spPr>
          <a:xfrm>
            <a:off x="3535650" y="2142923"/>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Data Pre-</a:t>
            </a:r>
            <a:endParaRPr/>
          </a:p>
          <a:p>
            <a:pPr indent="0" lvl="0" marL="0" rtl="0" algn="ctr">
              <a:lnSpc>
                <a:spcPct val="100000"/>
              </a:lnSpc>
              <a:spcBef>
                <a:spcPts val="0"/>
              </a:spcBef>
              <a:spcAft>
                <a:spcPts val="0"/>
              </a:spcAft>
              <a:buSzPts val="2500"/>
              <a:buNone/>
            </a:pPr>
            <a:r>
              <a:rPr lang="en"/>
              <a:t>Processing</a:t>
            </a:r>
            <a:endParaRPr/>
          </a:p>
        </p:txBody>
      </p:sp>
      <p:sp>
        <p:nvSpPr>
          <p:cNvPr id="856" name="Google Shape;856;p2"/>
          <p:cNvSpPr txBox="1"/>
          <p:nvPr>
            <p:ph idx="6" type="title"/>
          </p:nvPr>
        </p:nvSpPr>
        <p:spPr>
          <a:xfrm>
            <a:off x="3535650" y="4033098"/>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Model Evaluation</a:t>
            </a:r>
            <a:endParaRPr/>
          </a:p>
        </p:txBody>
      </p:sp>
      <p:sp>
        <p:nvSpPr>
          <p:cNvPr id="857" name="Google Shape;857;p2"/>
          <p:cNvSpPr txBox="1"/>
          <p:nvPr>
            <p:ph idx="8" type="title"/>
          </p:nvPr>
        </p:nvSpPr>
        <p:spPr>
          <a:xfrm>
            <a:off x="6234925" y="2142923"/>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Word Embeddings</a:t>
            </a:r>
            <a:endParaRPr/>
          </a:p>
        </p:txBody>
      </p:sp>
      <p:sp>
        <p:nvSpPr>
          <p:cNvPr id="858" name="Google Shape;858;p2"/>
          <p:cNvSpPr txBox="1"/>
          <p:nvPr>
            <p:ph idx="13" type="title"/>
          </p:nvPr>
        </p:nvSpPr>
        <p:spPr>
          <a:xfrm>
            <a:off x="6234925" y="4033098"/>
            <a:ext cx="20727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Team Reflections</a:t>
            </a:r>
            <a:endParaRPr/>
          </a:p>
        </p:txBody>
      </p:sp>
      <p:sp>
        <p:nvSpPr>
          <p:cNvPr id="859" name="Google Shape;859;p2"/>
          <p:cNvSpPr txBox="1"/>
          <p:nvPr/>
        </p:nvSpPr>
        <p:spPr>
          <a:xfrm>
            <a:off x="1573025" y="133380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sp>
        <p:nvSpPr>
          <p:cNvPr id="860" name="Google Shape;860;p2"/>
          <p:cNvSpPr txBox="1"/>
          <p:nvPr/>
        </p:nvSpPr>
        <p:spPr>
          <a:xfrm>
            <a:off x="4272300" y="133380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sp>
        <p:nvSpPr>
          <p:cNvPr id="861" name="Google Shape;861;p2"/>
          <p:cNvSpPr txBox="1"/>
          <p:nvPr/>
        </p:nvSpPr>
        <p:spPr>
          <a:xfrm>
            <a:off x="6971575" y="133380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sp>
        <p:nvSpPr>
          <p:cNvPr id="862" name="Google Shape;862;p2"/>
          <p:cNvSpPr txBox="1"/>
          <p:nvPr/>
        </p:nvSpPr>
        <p:spPr>
          <a:xfrm>
            <a:off x="1573025" y="322025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sp>
        <p:nvSpPr>
          <p:cNvPr id="863" name="Google Shape;863;p2"/>
          <p:cNvSpPr txBox="1"/>
          <p:nvPr/>
        </p:nvSpPr>
        <p:spPr>
          <a:xfrm>
            <a:off x="4272300" y="322025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sp>
        <p:nvSpPr>
          <p:cNvPr id="864" name="Google Shape;864;p2"/>
          <p:cNvSpPr txBox="1"/>
          <p:nvPr/>
        </p:nvSpPr>
        <p:spPr>
          <a:xfrm>
            <a:off x="6971575" y="3220250"/>
            <a:ext cx="59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Montserrat"/>
                <a:ea typeface="Montserrat"/>
                <a:cs typeface="Montserrat"/>
                <a:sym typeface="Montserrat"/>
              </a:rPr>
              <a:t>👨‍🎓</a:t>
            </a:r>
            <a:endParaRPr b="0" i="0" sz="3200" u="none" cap="none" strike="noStrike">
              <a:solidFill>
                <a:srgbClr val="000000"/>
              </a:solidFill>
              <a:latin typeface="Montserrat"/>
              <a:ea typeface="Montserrat"/>
              <a:cs typeface="Montserrat"/>
              <a:sym typeface="Montserrat"/>
            </a:endParaRPr>
          </a:p>
        </p:txBody>
      </p:sp>
      <p:pic>
        <p:nvPicPr>
          <p:cNvPr id="865" name="Google Shape;865;p2"/>
          <p:cNvPicPr preferRelativeResize="0"/>
          <p:nvPr/>
        </p:nvPicPr>
        <p:blipFill rotWithShape="1">
          <a:blip r:embed="rId3">
            <a:alphaModFix/>
          </a:blip>
          <a:srcRect b="0" l="0" r="0" t="0"/>
          <a:stretch/>
        </p:blipFill>
        <p:spPr>
          <a:xfrm flipH="1" rot="-1031856">
            <a:off x="8082806" y="1256108"/>
            <a:ext cx="468932" cy="377885"/>
          </a:xfrm>
          <a:prstGeom prst="rect">
            <a:avLst/>
          </a:prstGeom>
          <a:noFill/>
          <a:ln>
            <a:noFill/>
          </a:ln>
          <a:effectLst>
            <a:outerShdw blurRad="400050" rotWithShape="0" algn="bl" dir="5400000" dist="19050">
              <a:schemeClr val="dk1">
                <a:alpha val="28627"/>
              </a:schemeClr>
            </a:outerShdw>
          </a:effectLst>
        </p:spPr>
      </p:pic>
      <p:pic>
        <p:nvPicPr>
          <p:cNvPr id="866" name="Google Shape;866;p2"/>
          <p:cNvPicPr preferRelativeResize="0"/>
          <p:nvPr/>
        </p:nvPicPr>
        <p:blipFill rotWithShape="1">
          <a:blip r:embed="rId4">
            <a:alphaModFix/>
          </a:blip>
          <a:srcRect b="0" l="0" r="0" t="0"/>
          <a:stretch/>
        </p:blipFill>
        <p:spPr>
          <a:xfrm rot="1633669">
            <a:off x="6968056" y="335933"/>
            <a:ext cx="714550" cy="623177"/>
          </a:xfrm>
          <a:prstGeom prst="rect">
            <a:avLst/>
          </a:prstGeom>
          <a:noFill/>
          <a:ln>
            <a:noFill/>
          </a:ln>
          <a:effectLst>
            <a:outerShdw blurRad="400050" rotWithShape="0" algn="bl" dir="5400000" dist="19050">
              <a:schemeClr val="dk1">
                <a:alpha val="28627"/>
              </a:schemeClr>
            </a:outerShdw>
          </a:effectLst>
        </p:spPr>
      </p:pic>
      <p:pic>
        <p:nvPicPr>
          <p:cNvPr id="867" name="Google Shape;867;p2"/>
          <p:cNvPicPr preferRelativeResize="0"/>
          <p:nvPr/>
        </p:nvPicPr>
        <p:blipFill rotWithShape="1">
          <a:blip r:embed="rId3">
            <a:alphaModFix/>
          </a:blip>
          <a:srcRect b="0" l="0" r="0" t="0"/>
          <a:stretch/>
        </p:blipFill>
        <p:spPr>
          <a:xfrm flipH="1" rot="2004106">
            <a:off x="593231" y="4386883"/>
            <a:ext cx="468933" cy="377884"/>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87" name="Shape 1187"/>
        <p:cNvGrpSpPr/>
        <p:nvPr/>
      </p:nvGrpSpPr>
      <p:grpSpPr>
        <a:xfrm>
          <a:off x="0" y="0"/>
          <a:ext cx="0" cy="0"/>
          <a:chOff x="0" y="0"/>
          <a:chExt cx="0" cy="0"/>
        </a:xfrm>
      </p:grpSpPr>
      <p:grpSp>
        <p:nvGrpSpPr>
          <p:cNvPr id="1188" name="Google Shape;1188;p20"/>
          <p:cNvGrpSpPr/>
          <p:nvPr/>
        </p:nvGrpSpPr>
        <p:grpSpPr>
          <a:xfrm>
            <a:off x="0" y="0"/>
            <a:ext cx="9144000" cy="5143500"/>
            <a:chOff x="0" y="0"/>
            <a:chExt cx="9144000" cy="5143500"/>
          </a:xfrm>
        </p:grpSpPr>
        <p:sp>
          <p:nvSpPr>
            <p:cNvPr id="1189" name="Google Shape;1189;p20"/>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0"/>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1" name="Google Shape;1191;p20"/>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Model Building</a:t>
            </a:r>
            <a:endParaRPr/>
          </a:p>
        </p:txBody>
      </p:sp>
      <p:sp>
        <p:nvSpPr>
          <p:cNvPr id="1192" name="Google Shape;1192;p20"/>
          <p:cNvSpPr txBox="1"/>
          <p:nvPr>
            <p:ph idx="2" type="title"/>
          </p:nvPr>
        </p:nvSpPr>
        <p:spPr>
          <a:xfrm>
            <a:off x="5125825" y="1415635"/>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pic>
        <p:nvPicPr>
          <p:cNvPr id="1193" name="Google Shape;1193;p20"/>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27"/>
              </a:schemeClr>
            </a:outerShdw>
          </a:effectLst>
        </p:spPr>
      </p:pic>
      <p:pic>
        <p:nvPicPr>
          <p:cNvPr id="1194" name="Google Shape;1194;p20"/>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27"/>
              </a:schemeClr>
            </a:outerShdw>
          </a:effectLst>
        </p:spPr>
      </p:pic>
      <p:pic>
        <p:nvPicPr>
          <p:cNvPr id="1195" name="Google Shape;1195;p20"/>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27"/>
              </a:schemeClr>
            </a:outerShdw>
          </a:effectLst>
        </p:spPr>
      </p:pic>
      <p:pic>
        <p:nvPicPr>
          <p:cNvPr id="1196" name="Google Shape;1196;p20"/>
          <p:cNvPicPr preferRelativeResize="0"/>
          <p:nvPr/>
        </p:nvPicPr>
        <p:blipFill rotWithShape="1">
          <a:blip r:embed="rId5">
            <a:alphaModFix/>
          </a:blip>
          <a:srcRect b="0" l="0" r="0" t="0"/>
          <a:stretch/>
        </p:blipFill>
        <p:spPr>
          <a:xfrm flipH="1" rot="-872285">
            <a:off x="2093057" y="4231533"/>
            <a:ext cx="518806" cy="452456"/>
          </a:xfrm>
          <a:prstGeom prst="rect">
            <a:avLst/>
          </a:prstGeom>
          <a:noFill/>
          <a:ln>
            <a:noFill/>
          </a:ln>
          <a:effectLst>
            <a:outerShdw blurRad="400050" rotWithShape="0" algn="bl" dir="5400000" dist="19050">
              <a:schemeClr val="dk1">
                <a:alpha val="28627"/>
              </a:schemeClr>
            </a:outerShdw>
          </a:effectLst>
        </p:spPr>
      </p:pic>
      <p:pic>
        <p:nvPicPr>
          <p:cNvPr id="1197" name="Google Shape;1197;p20"/>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27"/>
              </a:schemeClr>
            </a:outerShdw>
          </a:effectLst>
        </p:spPr>
      </p:pic>
      <p:pic>
        <p:nvPicPr>
          <p:cNvPr id="1198" name="Google Shape;1198;p20"/>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2"/>
              </a:scheme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02" name="Shape 1202"/>
        <p:cNvGrpSpPr/>
        <p:nvPr/>
      </p:nvGrpSpPr>
      <p:grpSpPr>
        <a:xfrm>
          <a:off x="0" y="0"/>
          <a:ext cx="0" cy="0"/>
          <a:chOff x="0" y="0"/>
          <a:chExt cx="0" cy="0"/>
        </a:xfrm>
      </p:grpSpPr>
      <p:sp>
        <p:nvSpPr>
          <p:cNvPr id="1203" name="Google Shape;1203;p21"/>
          <p:cNvSpPr/>
          <p:nvPr/>
        </p:nvSpPr>
        <p:spPr>
          <a:xfrm>
            <a:off x="4834188" y="3623600"/>
            <a:ext cx="3526800" cy="11907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4" name="Google Shape;1204;p21"/>
          <p:cNvGrpSpPr/>
          <p:nvPr/>
        </p:nvGrpSpPr>
        <p:grpSpPr>
          <a:xfrm>
            <a:off x="0" y="0"/>
            <a:ext cx="9144000" cy="5143500"/>
            <a:chOff x="0" y="0"/>
            <a:chExt cx="9144000" cy="5143500"/>
          </a:xfrm>
        </p:grpSpPr>
        <p:sp>
          <p:nvSpPr>
            <p:cNvPr id="1205" name="Google Shape;1205;p21"/>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1"/>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7" name="Google Shape;1207;p21"/>
          <p:cNvSpPr/>
          <p:nvPr/>
        </p:nvSpPr>
        <p:spPr>
          <a:xfrm>
            <a:off x="4808119" y="2010977"/>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1"/>
          <p:cNvSpPr/>
          <p:nvPr/>
        </p:nvSpPr>
        <p:spPr>
          <a:xfrm>
            <a:off x="4808119" y="1066750"/>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1"/>
          <p:cNvSpPr/>
          <p:nvPr/>
        </p:nvSpPr>
        <p:spPr>
          <a:xfrm>
            <a:off x="749125" y="2010989"/>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1"/>
          <p:cNvSpPr/>
          <p:nvPr/>
        </p:nvSpPr>
        <p:spPr>
          <a:xfrm>
            <a:off x="756950" y="1066750"/>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1"/>
          <p:cNvSpPr txBox="1"/>
          <p:nvPr>
            <p:ph type="title"/>
          </p:nvPr>
        </p:nvSpPr>
        <p:spPr>
          <a:xfrm>
            <a:off x="1685218" y="1340669"/>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SVM</a:t>
            </a:r>
            <a:endParaRPr/>
          </a:p>
        </p:txBody>
      </p:sp>
      <p:sp>
        <p:nvSpPr>
          <p:cNvPr id="1212" name="Google Shape;1212;p21"/>
          <p:cNvSpPr txBox="1"/>
          <p:nvPr>
            <p:ph idx="2" type="title"/>
          </p:nvPr>
        </p:nvSpPr>
        <p:spPr>
          <a:xfrm>
            <a:off x="925788" y="1340669"/>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01</a:t>
            </a:r>
            <a:endParaRPr/>
          </a:p>
        </p:txBody>
      </p:sp>
      <p:sp>
        <p:nvSpPr>
          <p:cNvPr id="1213" name="Google Shape;1213;p21"/>
          <p:cNvSpPr txBox="1"/>
          <p:nvPr>
            <p:ph idx="3"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Models Considered</a:t>
            </a:r>
            <a:endParaRPr/>
          </a:p>
        </p:txBody>
      </p:sp>
      <p:sp>
        <p:nvSpPr>
          <p:cNvPr id="1214" name="Google Shape;1214;p21"/>
          <p:cNvSpPr txBox="1"/>
          <p:nvPr>
            <p:ph idx="4" type="title"/>
          </p:nvPr>
        </p:nvSpPr>
        <p:spPr>
          <a:xfrm>
            <a:off x="1681305" y="2265103"/>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Random </a:t>
            </a:r>
            <a:endParaRPr/>
          </a:p>
          <a:p>
            <a:pPr indent="0" lvl="0" marL="0" rtl="0" algn="l">
              <a:lnSpc>
                <a:spcPct val="100000"/>
              </a:lnSpc>
              <a:spcBef>
                <a:spcPts val="0"/>
              </a:spcBef>
              <a:spcAft>
                <a:spcPts val="0"/>
              </a:spcAft>
              <a:buSzPts val="2400"/>
              <a:buNone/>
            </a:pPr>
            <a:r>
              <a:rPr lang="en"/>
              <a:t>Forest</a:t>
            </a:r>
            <a:endParaRPr/>
          </a:p>
        </p:txBody>
      </p:sp>
      <p:sp>
        <p:nvSpPr>
          <p:cNvPr id="1215" name="Google Shape;1215;p21"/>
          <p:cNvSpPr txBox="1"/>
          <p:nvPr>
            <p:ph idx="5" type="title"/>
          </p:nvPr>
        </p:nvSpPr>
        <p:spPr>
          <a:xfrm>
            <a:off x="925788" y="2265106"/>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03</a:t>
            </a:r>
            <a:endParaRPr/>
          </a:p>
        </p:txBody>
      </p:sp>
      <p:sp>
        <p:nvSpPr>
          <p:cNvPr id="1216" name="Google Shape;1216;p21"/>
          <p:cNvSpPr txBox="1"/>
          <p:nvPr>
            <p:ph idx="7" type="title"/>
          </p:nvPr>
        </p:nvSpPr>
        <p:spPr>
          <a:xfrm>
            <a:off x="5732431" y="1340656"/>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Logistic Regression</a:t>
            </a:r>
            <a:endParaRPr/>
          </a:p>
        </p:txBody>
      </p:sp>
      <p:sp>
        <p:nvSpPr>
          <p:cNvPr id="1217" name="Google Shape;1217;p21"/>
          <p:cNvSpPr txBox="1"/>
          <p:nvPr>
            <p:ph idx="8" type="title"/>
          </p:nvPr>
        </p:nvSpPr>
        <p:spPr>
          <a:xfrm>
            <a:off x="4977013" y="1340656"/>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02</a:t>
            </a:r>
            <a:endParaRPr/>
          </a:p>
        </p:txBody>
      </p:sp>
      <p:sp>
        <p:nvSpPr>
          <p:cNvPr id="1218" name="Google Shape;1218;p21"/>
          <p:cNvSpPr txBox="1"/>
          <p:nvPr>
            <p:ph idx="14" type="title"/>
          </p:nvPr>
        </p:nvSpPr>
        <p:spPr>
          <a:xfrm>
            <a:off x="4969188" y="2265106"/>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04</a:t>
            </a:r>
            <a:endParaRPr/>
          </a:p>
        </p:txBody>
      </p:sp>
      <p:pic>
        <p:nvPicPr>
          <p:cNvPr id="1219" name="Google Shape;1219;p21"/>
          <p:cNvPicPr preferRelativeResize="0"/>
          <p:nvPr/>
        </p:nvPicPr>
        <p:blipFill rotWithShape="1">
          <a:blip r:embed="rId3">
            <a:alphaModFix/>
          </a:blip>
          <a:srcRect b="0" l="0" r="0" t="0"/>
          <a:stretch/>
        </p:blipFill>
        <p:spPr>
          <a:xfrm rot="2353053">
            <a:off x="8029521" y="1002749"/>
            <a:ext cx="284994" cy="248546"/>
          </a:xfrm>
          <a:prstGeom prst="rect">
            <a:avLst/>
          </a:prstGeom>
          <a:noFill/>
          <a:ln>
            <a:noFill/>
          </a:ln>
        </p:spPr>
      </p:pic>
      <p:pic>
        <p:nvPicPr>
          <p:cNvPr id="1220" name="Google Shape;1220;p21"/>
          <p:cNvPicPr preferRelativeResize="0"/>
          <p:nvPr/>
        </p:nvPicPr>
        <p:blipFill rotWithShape="1">
          <a:blip r:embed="rId3">
            <a:alphaModFix/>
          </a:blip>
          <a:srcRect b="0" l="0" r="0" t="0"/>
          <a:stretch/>
        </p:blipFill>
        <p:spPr>
          <a:xfrm rot="2353053">
            <a:off x="8029521" y="1954449"/>
            <a:ext cx="284994" cy="248546"/>
          </a:xfrm>
          <a:prstGeom prst="rect">
            <a:avLst/>
          </a:prstGeom>
          <a:noFill/>
          <a:ln>
            <a:noFill/>
          </a:ln>
        </p:spPr>
      </p:pic>
      <p:pic>
        <p:nvPicPr>
          <p:cNvPr id="1221" name="Google Shape;1221;p21"/>
          <p:cNvPicPr preferRelativeResize="0"/>
          <p:nvPr/>
        </p:nvPicPr>
        <p:blipFill rotWithShape="1">
          <a:blip r:embed="rId3">
            <a:alphaModFix/>
          </a:blip>
          <a:srcRect b="0" l="0" r="0" t="0"/>
          <a:stretch/>
        </p:blipFill>
        <p:spPr>
          <a:xfrm flipH="1" rot="-2353053">
            <a:off x="664421" y="1177749"/>
            <a:ext cx="284994" cy="248546"/>
          </a:xfrm>
          <a:prstGeom prst="rect">
            <a:avLst/>
          </a:prstGeom>
          <a:noFill/>
          <a:ln>
            <a:noFill/>
          </a:ln>
        </p:spPr>
      </p:pic>
      <p:pic>
        <p:nvPicPr>
          <p:cNvPr id="1222" name="Google Shape;1222;p21"/>
          <p:cNvPicPr preferRelativeResize="0"/>
          <p:nvPr/>
        </p:nvPicPr>
        <p:blipFill rotWithShape="1">
          <a:blip r:embed="rId3">
            <a:alphaModFix/>
          </a:blip>
          <a:srcRect b="0" l="0" r="0" t="0"/>
          <a:stretch/>
        </p:blipFill>
        <p:spPr>
          <a:xfrm flipH="1" rot="-2353053">
            <a:off x="656596" y="2138674"/>
            <a:ext cx="284994" cy="248546"/>
          </a:xfrm>
          <a:prstGeom prst="rect">
            <a:avLst/>
          </a:prstGeom>
          <a:noFill/>
          <a:ln>
            <a:noFill/>
          </a:ln>
        </p:spPr>
      </p:pic>
      <p:sp>
        <p:nvSpPr>
          <p:cNvPr id="1223" name="Google Shape;1223;p21"/>
          <p:cNvSpPr/>
          <p:nvPr/>
        </p:nvSpPr>
        <p:spPr>
          <a:xfrm>
            <a:off x="4821606" y="2955229"/>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1"/>
          <p:cNvSpPr/>
          <p:nvPr/>
        </p:nvSpPr>
        <p:spPr>
          <a:xfrm>
            <a:off x="749137" y="2958966"/>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1"/>
          <p:cNvSpPr txBox="1"/>
          <p:nvPr>
            <p:ph idx="4" type="title"/>
          </p:nvPr>
        </p:nvSpPr>
        <p:spPr>
          <a:xfrm>
            <a:off x="1681305" y="3204590"/>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CNN</a:t>
            </a:r>
            <a:endParaRPr/>
          </a:p>
        </p:txBody>
      </p:sp>
      <p:sp>
        <p:nvSpPr>
          <p:cNvPr id="1226" name="Google Shape;1226;p21"/>
          <p:cNvSpPr txBox="1"/>
          <p:nvPr>
            <p:ph idx="5" type="title"/>
          </p:nvPr>
        </p:nvSpPr>
        <p:spPr>
          <a:xfrm>
            <a:off x="925788" y="3204594"/>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05</a:t>
            </a:r>
            <a:endParaRPr/>
          </a:p>
        </p:txBody>
      </p:sp>
      <p:sp>
        <p:nvSpPr>
          <p:cNvPr id="1227" name="Google Shape;1227;p21"/>
          <p:cNvSpPr txBox="1"/>
          <p:nvPr>
            <p:ph idx="13" type="title"/>
          </p:nvPr>
        </p:nvSpPr>
        <p:spPr>
          <a:xfrm>
            <a:off x="5732431" y="2288765"/>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Simple NN</a:t>
            </a:r>
            <a:endParaRPr/>
          </a:p>
        </p:txBody>
      </p:sp>
      <p:sp>
        <p:nvSpPr>
          <p:cNvPr id="1228" name="Google Shape;1228;p21"/>
          <p:cNvSpPr txBox="1"/>
          <p:nvPr>
            <p:ph idx="14" type="title"/>
          </p:nvPr>
        </p:nvSpPr>
        <p:spPr>
          <a:xfrm>
            <a:off x="4950963" y="3204594"/>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06</a:t>
            </a:r>
            <a:endParaRPr/>
          </a:p>
        </p:txBody>
      </p:sp>
      <p:pic>
        <p:nvPicPr>
          <p:cNvPr id="1229" name="Google Shape;1229;p21"/>
          <p:cNvPicPr preferRelativeResize="0"/>
          <p:nvPr/>
        </p:nvPicPr>
        <p:blipFill rotWithShape="1">
          <a:blip r:embed="rId3">
            <a:alphaModFix/>
          </a:blip>
          <a:srcRect b="0" l="0" r="0" t="0"/>
          <a:stretch/>
        </p:blipFill>
        <p:spPr>
          <a:xfrm flipH="1" rot="-2353053">
            <a:off x="664421" y="3099599"/>
            <a:ext cx="284994" cy="248546"/>
          </a:xfrm>
          <a:prstGeom prst="rect">
            <a:avLst/>
          </a:prstGeom>
          <a:noFill/>
          <a:ln>
            <a:noFill/>
          </a:ln>
        </p:spPr>
      </p:pic>
      <p:pic>
        <p:nvPicPr>
          <p:cNvPr id="1230" name="Google Shape;1230;p21"/>
          <p:cNvPicPr preferRelativeResize="0"/>
          <p:nvPr/>
        </p:nvPicPr>
        <p:blipFill rotWithShape="1">
          <a:blip r:embed="rId3">
            <a:alphaModFix/>
          </a:blip>
          <a:srcRect b="0" l="0" r="0" t="0"/>
          <a:stretch/>
        </p:blipFill>
        <p:spPr>
          <a:xfrm rot="2353053">
            <a:off x="8029521" y="2906149"/>
            <a:ext cx="284994" cy="248546"/>
          </a:xfrm>
          <a:prstGeom prst="rect">
            <a:avLst/>
          </a:prstGeom>
          <a:noFill/>
          <a:ln>
            <a:noFill/>
          </a:ln>
        </p:spPr>
      </p:pic>
      <p:sp>
        <p:nvSpPr>
          <p:cNvPr id="1231" name="Google Shape;1231;p21"/>
          <p:cNvSpPr txBox="1"/>
          <p:nvPr>
            <p:ph idx="13" type="title"/>
          </p:nvPr>
        </p:nvSpPr>
        <p:spPr>
          <a:xfrm>
            <a:off x="5706381" y="3221565"/>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BiLSTM</a:t>
            </a:r>
            <a:endParaRPr/>
          </a:p>
        </p:txBody>
      </p:sp>
      <p:sp>
        <p:nvSpPr>
          <p:cNvPr id="1232" name="Google Shape;1232;p21"/>
          <p:cNvSpPr/>
          <p:nvPr/>
        </p:nvSpPr>
        <p:spPr>
          <a:xfrm>
            <a:off x="4813781" y="3906929"/>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1"/>
          <p:cNvSpPr/>
          <p:nvPr/>
        </p:nvSpPr>
        <p:spPr>
          <a:xfrm>
            <a:off x="749137" y="3906954"/>
            <a:ext cx="3526800" cy="879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1"/>
          <p:cNvSpPr txBox="1"/>
          <p:nvPr>
            <p:ph idx="4" type="title"/>
          </p:nvPr>
        </p:nvSpPr>
        <p:spPr>
          <a:xfrm>
            <a:off x="1673480" y="4156290"/>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BerTweet</a:t>
            </a:r>
            <a:endParaRPr/>
          </a:p>
        </p:txBody>
      </p:sp>
      <p:sp>
        <p:nvSpPr>
          <p:cNvPr id="1235" name="Google Shape;1235;p21"/>
          <p:cNvSpPr txBox="1"/>
          <p:nvPr>
            <p:ph idx="5" type="title"/>
          </p:nvPr>
        </p:nvSpPr>
        <p:spPr>
          <a:xfrm>
            <a:off x="917963" y="4156294"/>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07</a:t>
            </a:r>
            <a:endParaRPr/>
          </a:p>
        </p:txBody>
      </p:sp>
      <p:sp>
        <p:nvSpPr>
          <p:cNvPr id="1236" name="Google Shape;1236;p21"/>
          <p:cNvSpPr txBox="1"/>
          <p:nvPr>
            <p:ph idx="14" type="title"/>
          </p:nvPr>
        </p:nvSpPr>
        <p:spPr>
          <a:xfrm>
            <a:off x="4943138" y="4156294"/>
            <a:ext cx="7554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000"/>
              <a:buNone/>
            </a:pPr>
            <a:r>
              <a:rPr lang="en"/>
              <a:t>08</a:t>
            </a:r>
            <a:endParaRPr/>
          </a:p>
        </p:txBody>
      </p:sp>
      <p:pic>
        <p:nvPicPr>
          <p:cNvPr id="1237" name="Google Shape;1237;p21"/>
          <p:cNvPicPr preferRelativeResize="0"/>
          <p:nvPr/>
        </p:nvPicPr>
        <p:blipFill rotWithShape="1">
          <a:blip r:embed="rId3">
            <a:alphaModFix/>
          </a:blip>
          <a:srcRect b="0" l="0" r="0" t="0"/>
          <a:stretch/>
        </p:blipFill>
        <p:spPr>
          <a:xfrm flipH="1" rot="-2353053">
            <a:off x="656596" y="4051299"/>
            <a:ext cx="284994" cy="248546"/>
          </a:xfrm>
          <a:prstGeom prst="rect">
            <a:avLst/>
          </a:prstGeom>
          <a:noFill/>
          <a:ln>
            <a:noFill/>
          </a:ln>
        </p:spPr>
      </p:pic>
      <p:pic>
        <p:nvPicPr>
          <p:cNvPr id="1238" name="Google Shape;1238;p21"/>
          <p:cNvPicPr preferRelativeResize="0"/>
          <p:nvPr/>
        </p:nvPicPr>
        <p:blipFill rotWithShape="1">
          <a:blip r:embed="rId3">
            <a:alphaModFix/>
          </a:blip>
          <a:srcRect b="0" l="0" r="0" t="0"/>
          <a:stretch/>
        </p:blipFill>
        <p:spPr>
          <a:xfrm rot="2353053">
            <a:off x="8021696" y="3857849"/>
            <a:ext cx="284994" cy="248546"/>
          </a:xfrm>
          <a:prstGeom prst="rect">
            <a:avLst/>
          </a:prstGeom>
          <a:noFill/>
          <a:ln>
            <a:noFill/>
          </a:ln>
        </p:spPr>
      </p:pic>
      <p:sp>
        <p:nvSpPr>
          <p:cNvPr id="1239" name="Google Shape;1239;p21"/>
          <p:cNvSpPr txBox="1"/>
          <p:nvPr>
            <p:ph idx="13" type="title"/>
          </p:nvPr>
        </p:nvSpPr>
        <p:spPr>
          <a:xfrm>
            <a:off x="5698556" y="4173265"/>
            <a:ext cx="2433600" cy="347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DistilBert</a:t>
            </a:r>
            <a:endParaRPr/>
          </a:p>
        </p:txBody>
      </p:sp>
      <p:sp>
        <p:nvSpPr>
          <p:cNvPr id="1240" name="Google Shape;1240;p21"/>
          <p:cNvSpPr/>
          <p:nvPr/>
        </p:nvSpPr>
        <p:spPr>
          <a:xfrm>
            <a:off x="4808144" y="1074700"/>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1"/>
          <p:cNvSpPr/>
          <p:nvPr/>
        </p:nvSpPr>
        <p:spPr>
          <a:xfrm>
            <a:off x="756950" y="2012852"/>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1"/>
          <p:cNvSpPr/>
          <p:nvPr/>
        </p:nvSpPr>
        <p:spPr>
          <a:xfrm>
            <a:off x="756950" y="1078863"/>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1"/>
          <p:cNvSpPr/>
          <p:nvPr/>
        </p:nvSpPr>
        <p:spPr>
          <a:xfrm>
            <a:off x="4808125" y="2010977"/>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1"/>
          <p:cNvSpPr/>
          <p:nvPr/>
        </p:nvSpPr>
        <p:spPr>
          <a:xfrm>
            <a:off x="4834194" y="2946825"/>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1"/>
          <p:cNvSpPr/>
          <p:nvPr/>
        </p:nvSpPr>
        <p:spPr>
          <a:xfrm>
            <a:off x="783000" y="3884977"/>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1"/>
          <p:cNvSpPr/>
          <p:nvPr/>
        </p:nvSpPr>
        <p:spPr>
          <a:xfrm>
            <a:off x="783000" y="2950988"/>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1"/>
          <p:cNvSpPr/>
          <p:nvPr/>
        </p:nvSpPr>
        <p:spPr>
          <a:xfrm>
            <a:off x="4834175" y="3883102"/>
            <a:ext cx="3526800" cy="879300"/>
          </a:xfrm>
          <a:prstGeom prst="roundRect">
            <a:avLst>
              <a:gd fmla="val 16667" name="adj"/>
            </a:avLst>
          </a:prstGeom>
          <a:noFill/>
          <a:ln cap="flat" cmpd="sng" w="28575">
            <a:solidFill>
              <a:srgbClr val="00C3B1"/>
            </a:solidFill>
            <a:prstDash val="solid"/>
            <a:round/>
            <a:headEnd len="sm" w="sm" type="none"/>
            <a:tailEnd len="sm" w="sm" type="none"/>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
                                        <p:tgtEl>
                                          <p:spTgt spid="1242"/>
                                        </p:tgtEl>
                                      </p:cBhvr>
                                    </p:animEffect>
                                  </p:childTnLst>
                                </p:cTn>
                              </p:par>
                              <p:par>
                                <p:cTn fill="hold" nodeType="with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
                                        <p:tgtEl>
                                          <p:spTgt spid="1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41"/>
                                        </p:tgtEl>
                                      </p:cBhvr>
                                    </p:animEffect>
                                    <p:set>
                                      <p:cBhvr>
                                        <p:cTn dur="1" fill="hold">
                                          <p:stCondLst>
                                            <p:cond delay="1"/>
                                          </p:stCondLst>
                                        </p:cTn>
                                        <p:tgtEl>
                                          <p:spTgt spid="12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42"/>
                                        </p:tgtEl>
                                      </p:cBhvr>
                                    </p:animEffect>
                                    <p:set>
                                      <p:cBhvr>
                                        <p:cTn dur="1" fill="hold">
                                          <p:stCondLst>
                                            <p:cond delay="1"/>
                                          </p:stCondLst>
                                        </p:cTn>
                                        <p:tgtEl>
                                          <p:spTgt spid="12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240"/>
                                        </p:tgtEl>
                                      </p:cBhvr>
                                    </p:animEffect>
                                    <p:set>
                                      <p:cBhvr>
                                        <p:cTn dur="1" fill="hold">
                                          <p:stCondLst>
                                            <p:cond delay="1"/>
                                          </p:stCondLst>
                                        </p:cTn>
                                        <p:tgtEl>
                                          <p:spTgt spid="12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1"/>
                                        <p:tgtEl>
                                          <p:spTgt spid="1243"/>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
                                        <p:tgtEl>
                                          <p:spTgt spid="1244"/>
                                        </p:tgtEl>
                                      </p:cBhvr>
                                    </p:animEffect>
                                  </p:childTnLst>
                                </p:cTn>
                              </p:par>
                              <p:par>
                                <p:cTn fill="hold" nodeType="with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
                                        <p:tgtEl>
                                          <p:spTgt spid="1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244"/>
                                        </p:tgtEl>
                                      </p:cBhvr>
                                    </p:animEffect>
                                    <p:set>
                                      <p:cBhvr>
                                        <p:cTn dur="1" fill="hold">
                                          <p:stCondLst>
                                            <p:cond delay="1"/>
                                          </p:stCondLst>
                                        </p:cTn>
                                        <p:tgtEl>
                                          <p:spTgt spid="12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
                                        <p:tgtEl>
                                          <p:spTgt spid="1245"/>
                                        </p:tgtEl>
                                      </p:cBhvr>
                                    </p:animEffect>
                                  </p:childTnLst>
                                </p:cTn>
                              </p:par>
                              <p:par>
                                <p:cTn fill="hold" nodeType="withEffect" presetClass="exit" presetID="10" presetSubtype="0">
                                  <p:stCondLst>
                                    <p:cond delay="0"/>
                                  </p:stCondLst>
                                  <p:childTnLst>
                                    <p:animEffect filter="fade" transition="out">
                                      <p:cBhvr>
                                        <p:cTn dur="1"/>
                                        <p:tgtEl>
                                          <p:spTgt spid="1246"/>
                                        </p:tgtEl>
                                      </p:cBhvr>
                                    </p:animEffect>
                                    <p:set>
                                      <p:cBhvr>
                                        <p:cTn dur="1" fill="hold">
                                          <p:stCondLst>
                                            <p:cond delay="1"/>
                                          </p:stCondLst>
                                        </p:cTn>
                                        <p:tgtEl>
                                          <p:spTgt spid="12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
                                        <p:tgtEl>
                                          <p:spTgt spid="1247"/>
                                        </p:tgtEl>
                                      </p:cBhvr>
                                    </p:animEffect>
                                  </p:childTnLst>
                                </p:cTn>
                              </p:par>
                              <p:par>
                                <p:cTn fill="hold" nodeType="withEffect" presetClass="exit" presetID="10" presetSubtype="0">
                                  <p:stCondLst>
                                    <p:cond delay="0"/>
                                  </p:stCondLst>
                                  <p:childTnLst>
                                    <p:animEffect filter="fade" transition="out">
                                      <p:cBhvr>
                                        <p:cTn dur="1"/>
                                        <p:tgtEl>
                                          <p:spTgt spid="1243"/>
                                        </p:tgtEl>
                                      </p:cBhvr>
                                    </p:animEffect>
                                    <p:set>
                                      <p:cBhvr>
                                        <p:cTn dur="1" fill="hold">
                                          <p:stCondLst>
                                            <p:cond delay="1"/>
                                          </p:stCondLst>
                                        </p:cTn>
                                        <p:tgtEl>
                                          <p:spTgt spid="12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51" name="Shape 1251"/>
        <p:cNvGrpSpPr/>
        <p:nvPr/>
      </p:nvGrpSpPr>
      <p:grpSpPr>
        <a:xfrm>
          <a:off x="0" y="0"/>
          <a:ext cx="0" cy="0"/>
          <a:chOff x="0" y="0"/>
          <a:chExt cx="0" cy="0"/>
        </a:xfrm>
      </p:grpSpPr>
      <p:grpSp>
        <p:nvGrpSpPr>
          <p:cNvPr id="1252" name="Google Shape;1252;p22"/>
          <p:cNvGrpSpPr/>
          <p:nvPr/>
        </p:nvGrpSpPr>
        <p:grpSpPr>
          <a:xfrm>
            <a:off x="0" y="0"/>
            <a:ext cx="9144000" cy="5143500"/>
            <a:chOff x="0" y="0"/>
            <a:chExt cx="9144000" cy="5143500"/>
          </a:xfrm>
        </p:grpSpPr>
        <p:sp>
          <p:nvSpPr>
            <p:cNvPr id="1253" name="Google Shape;1253;p22"/>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2"/>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5" name="Google Shape;1255;p22"/>
          <p:cNvSpPr/>
          <p:nvPr/>
        </p:nvSpPr>
        <p:spPr>
          <a:xfrm>
            <a:off x="1445483" y="19694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2"/>
          <p:cNvSpPr txBox="1"/>
          <p:nvPr>
            <p:ph type="title"/>
          </p:nvPr>
        </p:nvSpPr>
        <p:spPr>
          <a:xfrm>
            <a:off x="380400" y="7351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t>Linear Models used</a:t>
            </a:r>
            <a:endParaRPr>
              <a:solidFill>
                <a:schemeClr val="dk1"/>
              </a:solidFill>
            </a:endParaRPr>
          </a:p>
        </p:txBody>
      </p:sp>
      <p:sp>
        <p:nvSpPr>
          <p:cNvPr id="1257" name="Google Shape;1257;p22"/>
          <p:cNvSpPr txBox="1"/>
          <p:nvPr>
            <p:ph idx="2" type="subTitle"/>
          </p:nvPr>
        </p:nvSpPr>
        <p:spPr>
          <a:xfrm>
            <a:off x="1454484" y="33223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SVM aims to find optimal boundary between possible outputs. SVC is used to have multiclass support.</a:t>
            </a:r>
            <a:endParaRPr sz="900"/>
          </a:p>
        </p:txBody>
      </p:sp>
      <p:sp>
        <p:nvSpPr>
          <p:cNvPr id="1258" name="Google Shape;1258;p22"/>
          <p:cNvSpPr txBox="1"/>
          <p:nvPr>
            <p:ph idx="1" type="subTitle"/>
          </p:nvPr>
        </p:nvSpPr>
        <p:spPr>
          <a:xfrm>
            <a:off x="1129138" y="2748075"/>
            <a:ext cx="2278200" cy="23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600"/>
              <a:t>SVM</a:t>
            </a:r>
            <a:endParaRPr sz="1600"/>
          </a:p>
        </p:txBody>
      </p:sp>
      <p:sp>
        <p:nvSpPr>
          <p:cNvPr id="1259" name="Google Shape;1259;p22"/>
          <p:cNvSpPr/>
          <p:nvPr/>
        </p:nvSpPr>
        <p:spPr>
          <a:xfrm>
            <a:off x="3493958" y="19694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2"/>
          <p:cNvSpPr txBox="1"/>
          <p:nvPr>
            <p:ph idx="2" type="subTitle"/>
          </p:nvPr>
        </p:nvSpPr>
        <p:spPr>
          <a:xfrm>
            <a:off x="3502959" y="33985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Multinomial logistic regression is used to support multiple possible classes.</a:t>
            </a:r>
            <a:endParaRPr sz="900"/>
          </a:p>
          <a:p>
            <a:pPr indent="0" lvl="0" marL="0" rtl="0" algn="ctr">
              <a:lnSpc>
                <a:spcPct val="100000"/>
              </a:lnSpc>
              <a:spcBef>
                <a:spcPts val="0"/>
              </a:spcBef>
              <a:spcAft>
                <a:spcPts val="0"/>
              </a:spcAft>
              <a:buSzPts val="1400"/>
              <a:buNone/>
            </a:pPr>
            <a:r>
              <a:t/>
            </a:r>
            <a:endParaRPr sz="900"/>
          </a:p>
          <a:p>
            <a:pPr indent="0" lvl="0" marL="0" rtl="0" algn="ctr">
              <a:lnSpc>
                <a:spcPct val="100000"/>
              </a:lnSpc>
              <a:spcBef>
                <a:spcPts val="0"/>
              </a:spcBef>
              <a:spcAft>
                <a:spcPts val="0"/>
              </a:spcAft>
              <a:buSzPts val="1400"/>
              <a:buNone/>
            </a:pPr>
            <a:r>
              <a:t/>
            </a:r>
            <a:endParaRPr sz="900"/>
          </a:p>
        </p:txBody>
      </p:sp>
      <p:sp>
        <p:nvSpPr>
          <p:cNvPr id="1261" name="Google Shape;1261;p22"/>
          <p:cNvSpPr txBox="1"/>
          <p:nvPr>
            <p:ph idx="1" type="subTitle"/>
          </p:nvPr>
        </p:nvSpPr>
        <p:spPr>
          <a:xfrm>
            <a:off x="3232475" y="273712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Logistic Regression</a:t>
            </a:r>
            <a:endParaRPr sz="1700"/>
          </a:p>
        </p:txBody>
      </p:sp>
      <p:sp>
        <p:nvSpPr>
          <p:cNvPr id="1262" name="Google Shape;1262;p22"/>
          <p:cNvSpPr/>
          <p:nvPr/>
        </p:nvSpPr>
        <p:spPr>
          <a:xfrm>
            <a:off x="5583321" y="19933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2"/>
          <p:cNvSpPr txBox="1"/>
          <p:nvPr>
            <p:ph idx="2" type="subTitle"/>
          </p:nvPr>
        </p:nvSpPr>
        <p:spPr>
          <a:xfrm>
            <a:off x="5585096" y="33443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Ensemble method for classification that operates by constructing a multitude of decision trees at training time</a:t>
            </a:r>
            <a:endParaRPr sz="900"/>
          </a:p>
        </p:txBody>
      </p:sp>
      <p:sp>
        <p:nvSpPr>
          <p:cNvPr id="1264" name="Google Shape;1264;p22"/>
          <p:cNvSpPr txBox="1"/>
          <p:nvPr>
            <p:ph idx="1" type="subTitle"/>
          </p:nvPr>
        </p:nvSpPr>
        <p:spPr>
          <a:xfrm>
            <a:off x="5551425" y="2759125"/>
            <a:ext cx="17166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Random Forest</a:t>
            </a:r>
            <a:endParaRPr sz="1700"/>
          </a:p>
        </p:txBody>
      </p:sp>
      <p:grpSp>
        <p:nvGrpSpPr>
          <p:cNvPr id="1265" name="Google Shape;1265;p22"/>
          <p:cNvGrpSpPr/>
          <p:nvPr/>
        </p:nvGrpSpPr>
        <p:grpSpPr>
          <a:xfrm>
            <a:off x="1995538" y="1923512"/>
            <a:ext cx="545393" cy="679565"/>
            <a:chOff x="873957" y="2102146"/>
            <a:chExt cx="291872" cy="363676"/>
          </a:xfrm>
        </p:grpSpPr>
        <p:sp>
          <p:nvSpPr>
            <p:cNvPr id="1266" name="Google Shape;1266;p22"/>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2"/>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2"/>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2"/>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2"/>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2"/>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2" name="Google Shape;1272;p22"/>
          <p:cNvGrpSpPr/>
          <p:nvPr/>
        </p:nvGrpSpPr>
        <p:grpSpPr>
          <a:xfrm>
            <a:off x="4050950" y="1923512"/>
            <a:ext cx="545393" cy="679565"/>
            <a:chOff x="873957" y="2102146"/>
            <a:chExt cx="291872" cy="363676"/>
          </a:xfrm>
        </p:grpSpPr>
        <p:sp>
          <p:nvSpPr>
            <p:cNvPr id="1273" name="Google Shape;1273;p22"/>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2"/>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2"/>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2"/>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2"/>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9" name="Google Shape;1279;p22"/>
          <p:cNvGrpSpPr/>
          <p:nvPr/>
        </p:nvGrpSpPr>
        <p:grpSpPr>
          <a:xfrm>
            <a:off x="6137025" y="1923500"/>
            <a:ext cx="545393" cy="679565"/>
            <a:chOff x="873957" y="2102146"/>
            <a:chExt cx="291872" cy="363676"/>
          </a:xfrm>
        </p:grpSpPr>
        <p:sp>
          <p:nvSpPr>
            <p:cNvPr id="1280" name="Google Shape;1280;p22"/>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2"/>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2"/>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2"/>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2"/>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6" name="Google Shape;1286;p22"/>
          <p:cNvPicPr preferRelativeResize="0"/>
          <p:nvPr/>
        </p:nvPicPr>
        <p:blipFill rotWithShape="1">
          <a:blip r:embed="rId3">
            <a:alphaModFix/>
          </a:blip>
          <a:srcRect b="0" l="0" r="0" t="0"/>
          <a:stretch/>
        </p:blipFill>
        <p:spPr>
          <a:xfrm rot="-1822903">
            <a:off x="7662136" y="1028103"/>
            <a:ext cx="859581" cy="858450"/>
          </a:xfrm>
          <a:prstGeom prst="rect">
            <a:avLst/>
          </a:prstGeom>
          <a:noFill/>
          <a:ln>
            <a:noFill/>
          </a:ln>
          <a:effectLst>
            <a:outerShdw blurRad="400050" rotWithShape="0" algn="bl" dir="5400000" dist="19050">
              <a:schemeClr val="dk1">
                <a:alpha val="18823"/>
              </a:scheme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90" name="Shape 1290"/>
        <p:cNvGrpSpPr/>
        <p:nvPr/>
      </p:nvGrpSpPr>
      <p:grpSpPr>
        <a:xfrm>
          <a:off x="0" y="0"/>
          <a:ext cx="0" cy="0"/>
          <a:chOff x="0" y="0"/>
          <a:chExt cx="0" cy="0"/>
        </a:xfrm>
      </p:grpSpPr>
      <p:grpSp>
        <p:nvGrpSpPr>
          <p:cNvPr id="1291" name="Google Shape;1291;p23"/>
          <p:cNvGrpSpPr/>
          <p:nvPr/>
        </p:nvGrpSpPr>
        <p:grpSpPr>
          <a:xfrm>
            <a:off x="0" y="0"/>
            <a:ext cx="9144000" cy="5143500"/>
            <a:chOff x="0" y="0"/>
            <a:chExt cx="9144000" cy="5143500"/>
          </a:xfrm>
        </p:grpSpPr>
        <p:sp>
          <p:nvSpPr>
            <p:cNvPr id="1292" name="Google Shape;1292;p2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4" name="Google Shape;1294;p2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Support Vector Machine ➰</a:t>
            </a:r>
            <a:endParaRPr/>
          </a:p>
        </p:txBody>
      </p:sp>
      <p:sp>
        <p:nvSpPr>
          <p:cNvPr id="1295" name="Google Shape;1295;p23"/>
          <p:cNvSpPr/>
          <p:nvPr/>
        </p:nvSpPr>
        <p:spPr>
          <a:xfrm>
            <a:off x="720000" y="1154425"/>
            <a:ext cx="7760700" cy="36879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3"/>
          <p:cNvSpPr txBox="1"/>
          <p:nvPr>
            <p:ph idx="1" type="subTitle"/>
          </p:nvPr>
        </p:nvSpPr>
        <p:spPr>
          <a:xfrm>
            <a:off x="1048600" y="1273975"/>
            <a:ext cx="6888600" cy="138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Support Multiclass Classification</a:t>
            </a:r>
            <a:endParaRPr b="1" u="sng"/>
          </a:p>
          <a:p>
            <a:pPr indent="-317500" lvl="0" marL="457200" rtl="0" algn="l">
              <a:lnSpc>
                <a:spcPct val="100000"/>
              </a:lnSpc>
              <a:spcBef>
                <a:spcPts val="0"/>
              </a:spcBef>
              <a:spcAft>
                <a:spcPts val="0"/>
              </a:spcAft>
              <a:buSzPts val="1400"/>
              <a:buChar char="●"/>
            </a:pPr>
            <a:r>
              <a:rPr lang="en"/>
              <a:t>SVM in its base form only linearly separates between 2 classes</a:t>
            </a:r>
            <a:endParaRPr/>
          </a:p>
          <a:p>
            <a:pPr indent="-317500" lvl="0" marL="457200" rtl="0" algn="l">
              <a:lnSpc>
                <a:spcPct val="100000"/>
              </a:lnSpc>
              <a:spcBef>
                <a:spcPts val="0"/>
              </a:spcBef>
              <a:spcAft>
                <a:spcPts val="0"/>
              </a:spcAft>
              <a:buSzPts val="1400"/>
              <a:buChar char="●"/>
            </a:pPr>
            <a:r>
              <a:rPr lang="en"/>
              <a:t>To support multiclass classification, we used C-Support Vector Classification, which handles multiclass by a one-vs-one scheme.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pic>
        <p:nvPicPr>
          <p:cNvPr id="1297" name="Google Shape;1297;p23"/>
          <p:cNvPicPr preferRelativeResize="0"/>
          <p:nvPr/>
        </p:nvPicPr>
        <p:blipFill rotWithShape="1">
          <a:blip r:embed="rId3">
            <a:alphaModFix/>
          </a:blip>
          <a:srcRect b="0" l="0" r="0" t="0"/>
          <a:stretch/>
        </p:blipFill>
        <p:spPr>
          <a:xfrm>
            <a:off x="1010350" y="2350950"/>
            <a:ext cx="2441600" cy="2316752"/>
          </a:xfrm>
          <a:prstGeom prst="rect">
            <a:avLst/>
          </a:prstGeom>
          <a:noFill/>
          <a:ln cap="flat" cmpd="sng" w="9525">
            <a:solidFill>
              <a:schemeClr val="dk1"/>
            </a:solidFill>
            <a:prstDash val="solid"/>
            <a:round/>
            <a:headEnd len="sm" w="sm" type="none"/>
            <a:tailEnd len="sm" w="sm" type="none"/>
          </a:ln>
        </p:spPr>
      </p:pic>
      <p:sp>
        <p:nvSpPr>
          <p:cNvPr id="1298" name="Google Shape;1298;p23"/>
          <p:cNvSpPr txBox="1"/>
          <p:nvPr>
            <p:ph idx="1" type="subTitle"/>
          </p:nvPr>
        </p:nvSpPr>
        <p:spPr>
          <a:xfrm>
            <a:off x="3543800" y="2441625"/>
            <a:ext cx="4691100" cy="213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One-vs-One Scheme</a:t>
            </a:r>
            <a:endParaRPr b="1" u="sng"/>
          </a:p>
          <a:p>
            <a:pPr indent="-317500" lvl="0" marL="457200" rtl="0" algn="l">
              <a:lnSpc>
                <a:spcPct val="100000"/>
              </a:lnSpc>
              <a:spcBef>
                <a:spcPts val="0"/>
              </a:spcBef>
              <a:spcAft>
                <a:spcPts val="0"/>
              </a:spcAft>
              <a:buSzPts val="1400"/>
              <a:buChar char="●"/>
            </a:pPr>
            <a:r>
              <a:rPr lang="en"/>
              <a:t>One-vs-One works by generating N *(N-1) / 2 binary classifier models.</a:t>
            </a:r>
            <a:endParaRPr/>
          </a:p>
          <a:p>
            <a:pPr indent="-317500" lvl="0" marL="457200" rtl="0" algn="l">
              <a:lnSpc>
                <a:spcPct val="100000"/>
              </a:lnSpc>
              <a:spcBef>
                <a:spcPts val="0"/>
              </a:spcBef>
              <a:spcAft>
                <a:spcPts val="0"/>
              </a:spcAft>
              <a:buSzPts val="1400"/>
              <a:buChar char="●"/>
            </a:pPr>
            <a:r>
              <a:rPr lang="en"/>
              <a:t>Essentially, we are creating 1 binary model for every pair of class we have to perform binary classification</a:t>
            </a:r>
            <a:endParaRPr/>
          </a:p>
          <a:p>
            <a:pPr indent="0" lvl="0" marL="45720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sz="1200"/>
              <a:t>Image credits to </a:t>
            </a:r>
            <a:r>
              <a:rPr lang="en" sz="1200" u="sng">
                <a:solidFill>
                  <a:srgbClr val="097AE4"/>
                </a:solidFill>
                <a:hlinkClick r:id="rId4">
                  <a:extLst>
                    <a:ext uri="{A12FA001-AC4F-418D-AE19-62706E023703}">
                      <ahyp:hlinkClr val="tx"/>
                    </a:ext>
                  </a:extLst>
                </a:hlinkClick>
              </a:rPr>
              <a:t>https://www.sciencedirect.com/science/article/abs/pii/S0950705116301459</a:t>
            </a:r>
            <a:r>
              <a:rPr lang="en" sz="1200">
                <a:solidFill>
                  <a:srgbClr val="097AE4"/>
                </a:solidFill>
              </a:rPr>
              <a:t> </a:t>
            </a:r>
            <a:endParaRPr sz="1200">
              <a:solidFill>
                <a:srgbClr val="097AE4"/>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2" name="Shape 1302"/>
        <p:cNvGrpSpPr/>
        <p:nvPr/>
      </p:nvGrpSpPr>
      <p:grpSpPr>
        <a:xfrm>
          <a:off x="0" y="0"/>
          <a:ext cx="0" cy="0"/>
          <a:chOff x="0" y="0"/>
          <a:chExt cx="0" cy="0"/>
        </a:xfrm>
      </p:grpSpPr>
      <p:grpSp>
        <p:nvGrpSpPr>
          <p:cNvPr id="1303" name="Google Shape;1303;p24"/>
          <p:cNvGrpSpPr/>
          <p:nvPr/>
        </p:nvGrpSpPr>
        <p:grpSpPr>
          <a:xfrm>
            <a:off x="0" y="0"/>
            <a:ext cx="9144000" cy="5143500"/>
            <a:chOff x="0" y="0"/>
            <a:chExt cx="9144000" cy="5143500"/>
          </a:xfrm>
        </p:grpSpPr>
        <p:sp>
          <p:nvSpPr>
            <p:cNvPr id="1304" name="Google Shape;1304;p2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6" name="Google Shape;1306;p2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Support Vector Machine ➰</a:t>
            </a:r>
            <a:endParaRPr/>
          </a:p>
        </p:txBody>
      </p:sp>
      <p:sp>
        <p:nvSpPr>
          <p:cNvPr id="1307" name="Google Shape;1307;p24"/>
          <p:cNvSpPr/>
          <p:nvPr/>
        </p:nvSpPr>
        <p:spPr>
          <a:xfrm>
            <a:off x="720000" y="1154425"/>
            <a:ext cx="7760700" cy="21828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4"/>
          <p:cNvSpPr txBox="1"/>
          <p:nvPr>
            <p:ph idx="1" type="subTitle"/>
          </p:nvPr>
        </p:nvSpPr>
        <p:spPr>
          <a:xfrm>
            <a:off x="1048600" y="1273975"/>
            <a:ext cx="6888600" cy="178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Other considerations</a:t>
            </a:r>
            <a:endParaRPr b="1" u="sng"/>
          </a:p>
          <a:p>
            <a:pPr indent="-317500" lvl="0" marL="457200" rtl="0" algn="l">
              <a:lnSpc>
                <a:spcPct val="100000"/>
              </a:lnSpc>
              <a:spcBef>
                <a:spcPts val="0"/>
              </a:spcBef>
              <a:spcAft>
                <a:spcPts val="0"/>
              </a:spcAft>
              <a:buSzPts val="1400"/>
              <a:buChar char="●"/>
            </a:pPr>
            <a:r>
              <a:rPr lang="en"/>
              <a:t>We used the default kernel type: rbf </a:t>
            </a:r>
            <a:endParaRPr/>
          </a:p>
          <a:p>
            <a:pPr indent="-317500" lvl="0" marL="457200" rtl="0" algn="l">
              <a:lnSpc>
                <a:spcPct val="100000"/>
              </a:lnSpc>
              <a:spcBef>
                <a:spcPts val="0"/>
              </a:spcBef>
              <a:spcAft>
                <a:spcPts val="0"/>
              </a:spcAft>
              <a:buSzPts val="1400"/>
              <a:buChar char="●"/>
            </a:pPr>
            <a:r>
              <a:rPr lang="en"/>
              <a:t>As the training time for SVM was very long, we didn’t manage to do hyperparameter tuning using other kernel types</a:t>
            </a:r>
            <a:endParaRPr/>
          </a:p>
          <a:p>
            <a:pPr indent="-317500" lvl="0" marL="457200" rtl="0" algn="l">
              <a:lnSpc>
                <a:spcPct val="100000"/>
              </a:lnSpc>
              <a:spcBef>
                <a:spcPts val="0"/>
              </a:spcBef>
              <a:spcAft>
                <a:spcPts val="0"/>
              </a:spcAft>
              <a:buSzPts val="1400"/>
              <a:buChar char="●"/>
            </a:pPr>
            <a:r>
              <a:rPr lang="en"/>
              <a:t>To simplify the representation of the glove embeddings of a sentence for linear models, np.mean() is used to get a single value per sentence. However this will result in us ignoring the 3D representation of a sentence.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12" name="Shape 1312"/>
        <p:cNvGrpSpPr/>
        <p:nvPr/>
      </p:nvGrpSpPr>
      <p:grpSpPr>
        <a:xfrm>
          <a:off x="0" y="0"/>
          <a:ext cx="0" cy="0"/>
          <a:chOff x="0" y="0"/>
          <a:chExt cx="0" cy="0"/>
        </a:xfrm>
      </p:grpSpPr>
      <p:grpSp>
        <p:nvGrpSpPr>
          <p:cNvPr id="1313" name="Google Shape;1313;p25"/>
          <p:cNvGrpSpPr/>
          <p:nvPr/>
        </p:nvGrpSpPr>
        <p:grpSpPr>
          <a:xfrm>
            <a:off x="0" y="0"/>
            <a:ext cx="9144000" cy="5143500"/>
            <a:chOff x="0" y="0"/>
            <a:chExt cx="9144000" cy="5143500"/>
          </a:xfrm>
        </p:grpSpPr>
        <p:sp>
          <p:nvSpPr>
            <p:cNvPr id="1314" name="Google Shape;1314;p25"/>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5"/>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6" name="Google Shape;1316;p2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Logistic Regression 📉 </a:t>
            </a:r>
            <a:endParaRPr/>
          </a:p>
        </p:txBody>
      </p:sp>
      <p:sp>
        <p:nvSpPr>
          <p:cNvPr id="1317" name="Google Shape;1317;p25"/>
          <p:cNvSpPr/>
          <p:nvPr/>
        </p:nvSpPr>
        <p:spPr>
          <a:xfrm>
            <a:off x="720000" y="1154425"/>
            <a:ext cx="7760700" cy="36879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5"/>
          <p:cNvSpPr txBox="1"/>
          <p:nvPr>
            <p:ph idx="1" type="subTitle"/>
          </p:nvPr>
        </p:nvSpPr>
        <p:spPr>
          <a:xfrm>
            <a:off x="1048600" y="1273975"/>
            <a:ext cx="6888600" cy="356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Multinomial Logistic Regression</a:t>
            </a:r>
            <a:endParaRPr b="1" u="sng"/>
          </a:p>
          <a:p>
            <a:pPr indent="-317500" lvl="0" marL="457200" rtl="0" algn="l">
              <a:lnSpc>
                <a:spcPct val="100000"/>
              </a:lnSpc>
              <a:spcBef>
                <a:spcPts val="0"/>
              </a:spcBef>
              <a:spcAft>
                <a:spcPts val="0"/>
              </a:spcAft>
              <a:buSzPts val="1400"/>
              <a:buChar char="●"/>
            </a:pPr>
            <a:r>
              <a:rPr lang="en"/>
              <a:t>Classification method that generalises logistic regression to multiclass problems.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u="sng"/>
              <a:t>Hyperparameter Tuning</a:t>
            </a:r>
            <a:endParaRPr b="1" u="sng"/>
          </a:p>
          <a:p>
            <a:pPr indent="-317500" lvl="0" marL="457200" rtl="0" algn="l">
              <a:lnSpc>
                <a:spcPct val="100000"/>
              </a:lnSpc>
              <a:spcBef>
                <a:spcPts val="0"/>
              </a:spcBef>
              <a:spcAft>
                <a:spcPts val="0"/>
              </a:spcAft>
              <a:buSzPts val="1400"/>
              <a:buChar char="●"/>
            </a:pPr>
            <a:r>
              <a:rPr lang="en"/>
              <a:t>Done using different solvers and C values</a:t>
            </a:r>
            <a:endParaRPr/>
          </a:p>
          <a:p>
            <a:pPr indent="-317500" lvl="0" marL="457200" rtl="0" algn="l">
              <a:lnSpc>
                <a:spcPct val="100000"/>
              </a:lnSpc>
              <a:spcBef>
                <a:spcPts val="0"/>
              </a:spcBef>
              <a:spcAft>
                <a:spcPts val="0"/>
              </a:spcAft>
              <a:buSzPts val="1400"/>
              <a:buChar char="●"/>
            </a:pPr>
            <a:r>
              <a:rPr lang="en"/>
              <a:t>Solvers = [‘newton-cg’, ‘lbfgs’, ‘sag’, ‘saga’]</a:t>
            </a:r>
            <a:endParaRPr/>
          </a:p>
          <a:p>
            <a:pPr indent="-317500" lvl="0" marL="457200" rtl="0" algn="l">
              <a:lnSpc>
                <a:spcPct val="100000"/>
              </a:lnSpc>
              <a:spcBef>
                <a:spcPts val="0"/>
              </a:spcBef>
              <a:spcAft>
                <a:spcPts val="0"/>
              </a:spcAft>
              <a:buSzPts val="1400"/>
              <a:buChar char="●"/>
            </a:pPr>
            <a:r>
              <a:rPr lang="en"/>
              <a:t>C_values = [100, 10, 1.0, 0.1, 0.01]</a:t>
            </a:r>
            <a:endParaRPr/>
          </a:p>
          <a:p>
            <a:pPr indent="-317500" lvl="0" marL="457200" rtl="0" algn="l">
              <a:lnSpc>
                <a:spcPct val="100000"/>
              </a:lnSpc>
              <a:spcBef>
                <a:spcPts val="0"/>
              </a:spcBef>
              <a:spcAft>
                <a:spcPts val="0"/>
              </a:spcAft>
              <a:buSzPts val="1400"/>
              <a:buChar char="●"/>
            </a:pPr>
            <a:r>
              <a:rPr lang="en"/>
              <a:t>Penalty = “l2”</a:t>
            </a:r>
            <a:endParaRPr/>
          </a:p>
          <a:p>
            <a:pPr indent="-317500" lvl="0" marL="457200" rtl="0" algn="l">
              <a:lnSpc>
                <a:spcPct val="100000"/>
              </a:lnSpc>
              <a:spcBef>
                <a:spcPts val="0"/>
              </a:spcBef>
              <a:spcAft>
                <a:spcPts val="0"/>
              </a:spcAft>
              <a:buSzPts val="1400"/>
              <a:buChar char="●"/>
            </a:pPr>
            <a:r>
              <a:rPr lang="en"/>
              <a:t>Best combination: [‘newton-cg’, 1.0, ‘l2’]</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u="sng"/>
              <a:t>Other Considerations</a:t>
            </a:r>
            <a:endParaRPr b="1" u="sng"/>
          </a:p>
          <a:p>
            <a:pPr indent="-317500" lvl="0" marL="457200" rtl="0" algn="l">
              <a:lnSpc>
                <a:spcPct val="100000"/>
              </a:lnSpc>
              <a:spcBef>
                <a:spcPts val="0"/>
              </a:spcBef>
              <a:spcAft>
                <a:spcPts val="0"/>
              </a:spcAft>
              <a:buSzPts val="1400"/>
              <a:buChar char="●"/>
            </a:pPr>
            <a:r>
              <a:rPr lang="en"/>
              <a:t>To simplify the representation of the glove embeddings of a sentence for linear models, np.mean() is used to get a single value per sentence. However this will result in us ignoring the 3D representation of a sentence.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2" name="Shape 1322"/>
        <p:cNvGrpSpPr/>
        <p:nvPr/>
      </p:nvGrpSpPr>
      <p:grpSpPr>
        <a:xfrm>
          <a:off x="0" y="0"/>
          <a:ext cx="0" cy="0"/>
          <a:chOff x="0" y="0"/>
          <a:chExt cx="0" cy="0"/>
        </a:xfrm>
      </p:grpSpPr>
      <p:grpSp>
        <p:nvGrpSpPr>
          <p:cNvPr id="1323" name="Google Shape;1323;p26"/>
          <p:cNvGrpSpPr/>
          <p:nvPr/>
        </p:nvGrpSpPr>
        <p:grpSpPr>
          <a:xfrm>
            <a:off x="0" y="0"/>
            <a:ext cx="9144000" cy="5143500"/>
            <a:chOff x="0" y="0"/>
            <a:chExt cx="9144000" cy="5143500"/>
          </a:xfrm>
        </p:grpSpPr>
        <p:sp>
          <p:nvSpPr>
            <p:cNvPr id="1324" name="Google Shape;1324;p2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6" name="Google Shape;1326;p2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Random Forest 🌳</a:t>
            </a:r>
            <a:endParaRPr/>
          </a:p>
        </p:txBody>
      </p:sp>
      <p:sp>
        <p:nvSpPr>
          <p:cNvPr id="1327" name="Google Shape;1327;p26"/>
          <p:cNvSpPr/>
          <p:nvPr/>
        </p:nvSpPr>
        <p:spPr>
          <a:xfrm>
            <a:off x="720000" y="1154425"/>
            <a:ext cx="7760700" cy="33660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6"/>
          <p:cNvSpPr txBox="1"/>
          <p:nvPr>
            <p:ph idx="1" type="subTitle"/>
          </p:nvPr>
        </p:nvSpPr>
        <p:spPr>
          <a:xfrm>
            <a:off x="1048600" y="1273975"/>
            <a:ext cx="6888600" cy="31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Decision Tree Variants</a:t>
            </a:r>
            <a:endParaRPr b="1" u="sng"/>
          </a:p>
          <a:p>
            <a:pPr indent="-317500" lvl="0" marL="457200" rtl="0" algn="l">
              <a:lnSpc>
                <a:spcPct val="100000"/>
              </a:lnSpc>
              <a:spcBef>
                <a:spcPts val="0"/>
              </a:spcBef>
              <a:spcAft>
                <a:spcPts val="0"/>
              </a:spcAft>
              <a:buSzPts val="1400"/>
              <a:buChar char="●"/>
            </a:pPr>
            <a:r>
              <a:rPr lang="en"/>
              <a:t>Tried various models like decision trees, random forest, gradient boosting, adaptive boosting and extra trees: Random forest had the best results, probably because of noisy data and the objective of multiclass classification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u="sng"/>
              <a:t>Random Forest</a:t>
            </a:r>
            <a:endParaRPr b="1" u="sng"/>
          </a:p>
          <a:p>
            <a:pPr indent="-317500" lvl="0" marL="457200" rtl="0" algn="l">
              <a:lnSpc>
                <a:spcPct val="100000"/>
              </a:lnSpc>
              <a:spcBef>
                <a:spcPts val="0"/>
              </a:spcBef>
              <a:spcAft>
                <a:spcPts val="0"/>
              </a:spcAft>
              <a:buSzPts val="1400"/>
              <a:buChar char="●"/>
            </a:pPr>
            <a:r>
              <a:rPr lang="en"/>
              <a:t>Ensemble learning method that constructs a multitude of decision trees at training time.</a:t>
            </a:r>
            <a:endParaRPr/>
          </a:p>
          <a:p>
            <a:pPr indent="-317500" lvl="0" marL="457200" rtl="0" algn="l">
              <a:lnSpc>
                <a:spcPct val="100000"/>
              </a:lnSpc>
              <a:spcBef>
                <a:spcPts val="0"/>
              </a:spcBef>
              <a:spcAft>
                <a:spcPts val="0"/>
              </a:spcAft>
              <a:buSzPts val="1400"/>
              <a:buChar char="●"/>
            </a:pPr>
            <a:r>
              <a:rPr lang="en"/>
              <a:t>By having an ensemble, we are able to do majority voting and other bootstrapping techniques which decreases the variance of the model, by not relying too much on a single decision tree that can be highly sensitive to noise in the training set and can overfit to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32" name="Shape 1332"/>
        <p:cNvGrpSpPr/>
        <p:nvPr/>
      </p:nvGrpSpPr>
      <p:grpSpPr>
        <a:xfrm>
          <a:off x="0" y="0"/>
          <a:ext cx="0" cy="0"/>
          <a:chOff x="0" y="0"/>
          <a:chExt cx="0" cy="0"/>
        </a:xfrm>
      </p:grpSpPr>
      <p:grpSp>
        <p:nvGrpSpPr>
          <p:cNvPr id="1333" name="Google Shape;1333;p27"/>
          <p:cNvGrpSpPr/>
          <p:nvPr/>
        </p:nvGrpSpPr>
        <p:grpSpPr>
          <a:xfrm>
            <a:off x="0" y="0"/>
            <a:ext cx="9144000" cy="5143500"/>
            <a:chOff x="0" y="0"/>
            <a:chExt cx="9144000" cy="5143500"/>
          </a:xfrm>
        </p:grpSpPr>
        <p:sp>
          <p:nvSpPr>
            <p:cNvPr id="1334" name="Google Shape;1334;p2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6" name="Google Shape;1336;p2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Random Forest 🌳</a:t>
            </a:r>
            <a:endParaRPr/>
          </a:p>
        </p:txBody>
      </p:sp>
      <p:sp>
        <p:nvSpPr>
          <p:cNvPr id="1337" name="Google Shape;1337;p27"/>
          <p:cNvSpPr/>
          <p:nvPr/>
        </p:nvSpPr>
        <p:spPr>
          <a:xfrm>
            <a:off x="720000" y="1154425"/>
            <a:ext cx="7760700" cy="32274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7"/>
          <p:cNvSpPr txBox="1"/>
          <p:nvPr>
            <p:ph idx="1" type="subTitle"/>
          </p:nvPr>
        </p:nvSpPr>
        <p:spPr>
          <a:xfrm>
            <a:off x="1048600" y="1273975"/>
            <a:ext cx="6888600" cy="356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u="sng"/>
              <a:t>Hyperparameter Tuning</a:t>
            </a:r>
            <a:endParaRPr b="1" u="sng"/>
          </a:p>
          <a:p>
            <a:pPr indent="-317500" lvl="0" marL="457200" rtl="0" algn="l">
              <a:lnSpc>
                <a:spcPct val="100000"/>
              </a:lnSpc>
              <a:spcBef>
                <a:spcPts val="0"/>
              </a:spcBef>
              <a:spcAft>
                <a:spcPts val="0"/>
              </a:spcAft>
              <a:buSzPts val="1400"/>
              <a:buChar char="●"/>
            </a:pPr>
            <a:r>
              <a:rPr lang="en"/>
              <a:t>criterion = [‘gini’, ‘entropy’]</a:t>
            </a:r>
            <a:endParaRPr/>
          </a:p>
          <a:p>
            <a:pPr indent="-317500" lvl="0" marL="457200" rtl="0" algn="l">
              <a:lnSpc>
                <a:spcPct val="100000"/>
              </a:lnSpc>
              <a:spcBef>
                <a:spcPts val="0"/>
              </a:spcBef>
              <a:spcAft>
                <a:spcPts val="0"/>
              </a:spcAft>
              <a:buSzPts val="1400"/>
              <a:buChar char="●"/>
            </a:pPr>
            <a:r>
              <a:rPr lang="en"/>
              <a:t>max_features = [None, ‘sqrt’, ‘log2’, 0.2, 0.5]</a:t>
            </a:r>
            <a:endParaRPr/>
          </a:p>
          <a:p>
            <a:pPr indent="-317500" lvl="0" marL="457200" rtl="0" algn="l">
              <a:lnSpc>
                <a:spcPct val="100000"/>
              </a:lnSpc>
              <a:spcBef>
                <a:spcPts val="0"/>
              </a:spcBef>
              <a:spcAft>
                <a:spcPts val="0"/>
              </a:spcAft>
              <a:buSzPts val="1400"/>
              <a:buChar char="●"/>
            </a:pPr>
            <a:r>
              <a:rPr lang="en"/>
              <a:t>max_depth = [10, 20, … 120]</a:t>
            </a:r>
            <a:endParaRPr/>
          </a:p>
          <a:p>
            <a:pPr indent="-317500" lvl="0" marL="457200" rtl="0" algn="l">
              <a:lnSpc>
                <a:spcPct val="100000"/>
              </a:lnSpc>
              <a:spcBef>
                <a:spcPts val="0"/>
              </a:spcBef>
              <a:spcAft>
                <a:spcPts val="0"/>
              </a:spcAft>
              <a:buSzPts val="1400"/>
              <a:buChar char="●"/>
            </a:pPr>
            <a:r>
              <a:rPr lang="en"/>
              <a:t>n_estimators = [10, 20, 50, 100, 200, 500]</a:t>
            </a:r>
            <a:endParaRPr/>
          </a:p>
          <a:p>
            <a:pPr indent="-317500" lvl="0" marL="457200" rtl="0" algn="l">
              <a:lnSpc>
                <a:spcPct val="100000"/>
              </a:lnSpc>
              <a:spcBef>
                <a:spcPts val="0"/>
              </a:spcBef>
              <a:spcAft>
                <a:spcPts val="0"/>
              </a:spcAft>
              <a:buSzPts val="1400"/>
              <a:buChar char="●"/>
            </a:pPr>
            <a:r>
              <a:rPr lang="en"/>
              <a:t>Best combination: {entropy, log2, 95, 500}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n" u="sng"/>
              <a:t>Other Considerations</a:t>
            </a:r>
            <a:endParaRPr b="1" u="sng"/>
          </a:p>
          <a:p>
            <a:pPr indent="-317500" lvl="0" marL="457200" rtl="0" algn="l">
              <a:lnSpc>
                <a:spcPct val="100000"/>
              </a:lnSpc>
              <a:spcBef>
                <a:spcPts val="0"/>
              </a:spcBef>
              <a:spcAft>
                <a:spcPts val="0"/>
              </a:spcAft>
              <a:buSzPts val="1400"/>
              <a:buChar char="●"/>
            </a:pPr>
            <a:r>
              <a:rPr lang="en"/>
              <a:t>To simplify the representation of the glove embeddings of a sentence for linear models, np.mean() is used to get a single value per sentence. However this will result in us ignoring the 3D representation of a sentence.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2" name="Shape 1342"/>
        <p:cNvGrpSpPr/>
        <p:nvPr/>
      </p:nvGrpSpPr>
      <p:grpSpPr>
        <a:xfrm>
          <a:off x="0" y="0"/>
          <a:ext cx="0" cy="0"/>
          <a:chOff x="0" y="0"/>
          <a:chExt cx="0" cy="0"/>
        </a:xfrm>
      </p:grpSpPr>
      <p:grpSp>
        <p:nvGrpSpPr>
          <p:cNvPr id="1343" name="Google Shape;1343;p29"/>
          <p:cNvGrpSpPr/>
          <p:nvPr/>
        </p:nvGrpSpPr>
        <p:grpSpPr>
          <a:xfrm>
            <a:off x="-12" y="0"/>
            <a:ext cx="9144000" cy="5143500"/>
            <a:chOff x="-495250" y="-191025"/>
            <a:chExt cx="9144000" cy="5143500"/>
          </a:xfrm>
        </p:grpSpPr>
        <p:sp>
          <p:nvSpPr>
            <p:cNvPr id="1344" name="Google Shape;1344;p29"/>
            <p:cNvSpPr/>
            <p:nvPr/>
          </p:nvSpPr>
          <p:spPr>
            <a:xfrm>
              <a:off x="-495250" y="-191025"/>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9"/>
            <p:cNvSpPr/>
            <p:nvPr/>
          </p:nvSpPr>
          <p:spPr>
            <a:xfrm>
              <a:off x="-323950" y="-603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6" name="Google Shape;1346;p29"/>
          <p:cNvSpPr/>
          <p:nvPr/>
        </p:nvSpPr>
        <p:spPr>
          <a:xfrm>
            <a:off x="1445483" y="19694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9"/>
          <p:cNvSpPr txBox="1"/>
          <p:nvPr>
            <p:ph type="title"/>
          </p:nvPr>
        </p:nvSpPr>
        <p:spPr>
          <a:xfrm>
            <a:off x="380400" y="7351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t>Neural Networks</a:t>
            </a:r>
            <a:endParaRPr>
              <a:solidFill>
                <a:schemeClr val="dk1"/>
              </a:solidFill>
            </a:endParaRPr>
          </a:p>
        </p:txBody>
      </p:sp>
      <p:sp>
        <p:nvSpPr>
          <p:cNvPr id="1348" name="Google Shape;1348;p29"/>
          <p:cNvSpPr txBox="1"/>
          <p:nvPr>
            <p:ph idx="2" type="subTitle"/>
          </p:nvPr>
        </p:nvSpPr>
        <p:spPr>
          <a:xfrm>
            <a:off x="1454484" y="33223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Baseline model for us to compare our deep NN models against</a:t>
            </a:r>
            <a:endParaRPr sz="900"/>
          </a:p>
        </p:txBody>
      </p:sp>
      <p:sp>
        <p:nvSpPr>
          <p:cNvPr id="1349" name="Google Shape;1349;p29"/>
          <p:cNvSpPr txBox="1"/>
          <p:nvPr>
            <p:ph idx="1" type="subTitle"/>
          </p:nvPr>
        </p:nvSpPr>
        <p:spPr>
          <a:xfrm>
            <a:off x="1129138" y="2748075"/>
            <a:ext cx="2278200" cy="23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600"/>
              <a:t>Simple Neural Network</a:t>
            </a:r>
            <a:endParaRPr sz="1600"/>
          </a:p>
        </p:txBody>
      </p:sp>
      <p:sp>
        <p:nvSpPr>
          <p:cNvPr id="1350" name="Google Shape;1350;p29"/>
          <p:cNvSpPr/>
          <p:nvPr/>
        </p:nvSpPr>
        <p:spPr>
          <a:xfrm>
            <a:off x="3493958" y="19694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9"/>
          <p:cNvSpPr txBox="1"/>
          <p:nvPr>
            <p:ph idx="2" type="subTitle"/>
          </p:nvPr>
        </p:nvSpPr>
        <p:spPr>
          <a:xfrm>
            <a:off x="3502959" y="33985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solidFill>
                  <a:srgbClr val="202122"/>
                </a:solidFill>
                <a:highlight>
                  <a:srgbClr val="FFFFFF"/>
                </a:highlight>
              </a:rPr>
              <a:t> CNNs are able to capture the general context of the whole sentence due to the convolution layers</a:t>
            </a:r>
            <a:endParaRPr sz="900"/>
          </a:p>
        </p:txBody>
      </p:sp>
      <p:sp>
        <p:nvSpPr>
          <p:cNvPr id="1352" name="Google Shape;1352;p29"/>
          <p:cNvSpPr txBox="1"/>
          <p:nvPr>
            <p:ph idx="1" type="subTitle"/>
          </p:nvPr>
        </p:nvSpPr>
        <p:spPr>
          <a:xfrm>
            <a:off x="3173100" y="273712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CNN</a:t>
            </a:r>
            <a:endParaRPr sz="1700"/>
          </a:p>
        </p:txBody>
      </p:sp>
      <p:sp>
        <p:nvSpPr>
          <p:cNvPr id="1353" name="Google Shape;1353;p29"/>
          <p:cNvSpPr/>
          <p:nvPr/>
        </p:nvSpPr>
        <p:spPr>
          <a:xfrm>
            <a:off x="5583321" y="199330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9"/>
          <p:cNvSpPr txBox="1"/>
          <p:nvPr>
            <p:ph idx="2" type="subTitle"/>
          </p:nvPr>
        </p:nvSpPr>
        <p:spPr>
          <a:xfrm>
            <a:off x="5585096" y="334432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A type of RNN architecture that is used to reduce the effects of the vanishing gradient problem</a:t>
            </a:r>
            <a:endParaRPr sz="900"/>
          </a:p>
        </p:txBody>
      </p:sp>
      <p:sp>
        <p:nvSpPr>
          <p:cNvPr id="1355" name="Google Shape;1355;p29"/>
          <p:cNvSpPr txBox="1"/>
          <p:nvPr>
            <p:ph idx="1" type="subTitle"/>
          </p:nvPr>
        </p:nvSpPr>
        <p:spPr>
          <a:xfrm>
            <a:off x="5551425" y="2759125"/>
            <a:ext cx="17166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BiLSTM</a:t>
            </a:r>
            <a:endParaRPr sz="1700"/>
          </a:p>
        </p:txBody>
      </p:sp>
      <p:grpSp>
        <p:nvGrpSpPr>
          <p:cNvPr id="1356" name="Google Shape;1356;p29"/>
          <p:cNvGrpSpPr/>
          <p:nvPr/>
        </p:nvGrpSpPr>
        <p:grpSpPr>
          <a:xfrm>
            <a:off x="1995538" y="1923512"/>
            <a:ext cx="545393" cy="679565"/>
            <a:chOff x="873957" y="2102146"/>
            <a:chExt cx="291872" cy="363676"/>
          </a:xfrm>
        </p:grpSpPr>
        <p:sp>
          <p:nvSpPr>
            <p:cNvPr id="1357" name="Google Shape;1357;p29"/>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9"/>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9"/>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9"/>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9"/>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9"/>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3" name="Google Shape;1363;p29"/>
          <p:cNvGrpSpPr/>
          <p:nvPr/>
        </p:nvGrpSpPr>
        <p:grpSpPr>
          <a:xfrm>
            <a:off x="4035000" y="1923512"/>
            <a:ext cx="545393" cy="679565"/>
            <a:chOff x="873957" y="2102146"/>
            <a:chExt cx="291872" cy="363676"/>
          </a:xfrm>
        </p:grpSpPr>
        <p:sp>
          <p:nvSpPr>
            <p:cNvPr id="1364" name="Google Shape;1364;p29"/>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9"/>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9"/>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9"/>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9"/>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9"/>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0" name="Google Shape;1370;p29"/>
          <p:cNvGrpSpPr/>
          <p:nvPr/>
        </p:nvGrpSpPr>
        <p:grpSpPr>
          <a:xfrm>
            <a:off x="6137025" y="1923500"/>
            <a:ext cx="545393" cy="679565"/>
            <a:chOff x="873957" y="2102146"/>
            <a:chExt cx="291872" cy="363676"/>
          </a:xfrm>
        </p:grpSpPr>
        <p:sp>
          <p:nvSpPr>
            <p:cNvPr id="1371" name="Google Shape;1371;p29"/>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9"/>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9"/>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9"/>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9"/>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9"/>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77" name="Google Shape;1377;p29"/>
          <p:cNvPicPr preferRelativeResize="0"/>
          <p:nvPr/>
        </p:nvPicPr>
        <p:blipFill rotWithShape="1">
          <a:blip r:embed="rId3">
            <a:alphaModFix/>
          </a:blip>
          <a:srcRect b="0" l="0" r="0" t="0"/>
          <a:stretch/>
        </p:blipFill>
        <p:spPr>
          <a:xfrm rot="-1822903">
            <a:off x="7662136" y="1028103"/>
            <a:ext cx="859581" cy="858450"/>
          </a:xfrm>
          <a:prstGeom prst="rect">
            <a:avLst/>
          </a:prstGeom>
          <a:noFill/>
          <a:ln>
            <a:noFill/>
          </a:ln>
          <a:effectLst>
            <a:outerShdw blurRad="400050" rotWithShape="0" algn="bl" dir="5400000" dist="19050">
              <a:schemeClr val="dk1">
                <a:alpha val="18823"/>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1" name="Shape 1381"/>
        <p:cNvGrpSpPr/>
        <p:nvPr/>
      </p:nvGrpSpPr>
      <p:grpSpPr>
        <a:xfrm>
          <a:off x="0" y="0"/>
          <a:ext cx="0" cy="0"/>
          <a:chOff x="0" y="0"/>
          <a:chExt cx="0" cy="0"/>
        </a:xfrm>
      </p:grpSpPr>
      <p:grpSp>
        <p:nvGrpSpPr>
          <p:cNvPr id="1382" name="Google Shape;1382;p30"/>
          <p:cNvGrpSpPr/>
          <p:nvPr/>
        </p:nvGrpSpPr>
        <p:grpSpPr>
          <a:xfrm>
            <a:off x="0" y="0"/>
            <a:ext cx="9144000" cy="5143500"/>
            <a:chOff x="0" y="0"/>
            <a:chExt cx="9144000" cy="5143500"/>
          </a:xfrm>
        </p:grpSpPr>
        <p:sp>
          <p:nvSpPr>
            <p:cNvPr id="1383" name="Google Shape;1383;p30"/>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0"/>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5" name="Google Shape;1385;p30"/>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386" name="Google Shape;1386;p30"/>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387" name="Google Shape;1387;p30"/>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388" name="Google Shape;1388;p30"/>
          <p:cNvSpPr/>
          <p:nvPr/>
        </p:nvSpPr>
        <p:spPr>
          <a:xfrm>
            <a:off x="730500" y="1079825"/>
            <a:ext cx="5348700" cy="37896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Simple Neural Network</a:t>
            </a:r>
            <a:endParaRPr/>
          </a:p>
        </p:txBody>
      </p:sp>
      <p:pic>
        <p:nvPicPr>
          <p:cNvPr id="1390" name="Google Shape;1390;p30"/>
          <p:cNvPicPr preferRelativeResize="0"/>
          <p:nvPr/>
        </p:nvPicPr>
        <p:blipFill rotWithShape="1">
          <a:blip r:embed="rId5">
            <a:alphaModFix/>
          </a:blip>
          <a:srcRect b="0" l="0" r="0" t="0"/>
          <a:stretch/>
        </p:blipFill>
        <p:spPr>
          <a:xfrm rot="1246242">
            <a:off x="5615405" y="2982356"/>
            <a:ext cx="1705040" cy="1710886"/>
          </a:xfrm>
          <a:prstGeom prst="rect">
            <a:avLst/>
          </a:prstGeom>
          <a:noFill/>
          <a:ln>
            <a:noFill/>
          </a:ln>
          <a:effectLst>
            <a:outerShdw blurRad="400050" rotWithShape="0" algn="bl" dir="5400000" dist="19050">
              <a:srgbClr val="000000">
                <a:alpha val="24705"/>
              </a:srgbClr>
            </a:outerShdw>
          </a:effectLst>
        </p:spPr>
      </p:pic>
      <p:pic>
        <p:nvPicPr>
          <p:cNvPr id="1391" name="Google Shape;1391;p30"/>
          <p:cNvPicPr preferRelativeResize="0"/>
          <p:nvPr/>
        </p:nvPicPr>
        <p:blipFill rotWithShape="1">
          <a:blip r:embed="rId6">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392" name="Google Shape;1392;p30"/>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
        <p:nvSpPr>
          <p:cNvPr id="1393" name="Google Shape;1393;p30"/>
          <p:cNvSpPr txBox="1"/>
          <p:nvPr>
            <p:ph idx="1" type="subTitle"/>
          </p:nvPr>
        </p:nvSpPr>
        <p:spPr>
          <a:xfrm>
            <a:off x="1020150" y="1079825"/>
            <a:ext cx="4769400" cy="92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Our simple neural network has three alternating layers of dense neurons and dropouts.</a:t>
            </a:r>
            <a:endParaRPr/>
          </a:p>
          <a:p>
            <a:pPr indent="0" lvl="0" marL="0" rtl="0" algn="l">
              <a:lnSpc>
                <a:spcPct val="100000"/>
              </a:lnSpc>
              <a:spcBef>
                <a:spcPts val="0"/>
              </a:spcBef>
              <a:spcAft>
                <a:spcPts val="0"/>
              </a:spcAft>
              <a:buSzPts val="1400"/>
              <a:buNone/>
            </a:pPr>
            <a:r>
              <a:t/>
            </a:r>
            <a:endParaRPr/>
          </a:p>
        </p:txBody>
      </p:sp>
      <p:sp>
        <p:nvSpPr>
          <p:cNvPr id="1394" name="Google Shape;1394;p30"/>
          <p:cNvSpPr/>
          <p:nvPr/>
        </p:nvSpPr>
        <p:spPr>
          <a:xfrm>
            <a:off x="1950975" y="1956950"/>
            <a:ext cx="2402400" cy="27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a:t>
            </a:r>
            <a:endParaRPr b="0" i="0" sz="1400" u="none" cap="none" strike="noStrike">
              <a:solidFill>
                <a:srgbClr val="000000"/>
              </a:solidFill>
              <a:latin typeface="Montserrat"/>
              <a:ea typeface="Montserrat"/>
              <a:cs typeface="Montserrat"/>
              <a:sym typeface="Montserrat"/>
            </a:endParaRPr>
          </a:p>
        </p:txBody>
      </p:sp>
      <p:sp>
        <p:nvSpPr>
          <p:cNvPr id="1395" name="Google Shape;1395;p30"/>
          <p:cNvSpPr/>
          <p:nvPr/>
        </p:nvSpPr>
        <p:spPr>
          <a:xfrm>
            <a:off x="1950975" y="2261750"/>
            <a:ext cx="2402400" cy="271500"/>
          </a:xfrm>
          <a:prstGeom prst="roundRect">
            <a:avLst>
              <a:gd fmla="val 16667" name="adj"/>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Embedding</a:t>
            </a:r>
            <a:endParaRPr b="0" i="0" sz="1400" u="none" cap="none" strike="noStrike">
              <a:solidFill>
                <a:srgbClr val="000000"/>
              </a:solidFill>
              <a:latin typeface="Montserrat"/>
              <a:ea typeface="Montserrat"/>
              <a:cs typeface="Montserrat"/>
              <a:sym typeface="Montserrat"/>
            </a:endParaRPr>
          </a:p>
        </p:txBody>
      </p:sp>
      <p:sp>
        <p:nvSpPr>
          <p:cNvPr id="1396" name="Google Shape;1396;p30"/>
          <p:cNvSpPr/>
          <p:nvPr/>
        </p:nvSpPr>
        <p:spPr>
          <a:xfrm>
            <a:off x="1950975" y="2566550"/>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Dense + ReLU</a:t>
            </a:r>
            <a:endParaRPr b="0" i="0" sz="1400" u="none" cap="none" strike="noStrike">
              <a:solidFill>
                <a:srgbClr val="000000"/>
              </a:solidFill>
              <a:latin typeface="Montserrat"/>
              <a:ea typeface="Montserrat"/>
              <a:cs typeface="Montserrat"/>
              <a:sym typeface="Montserrat"/>
            </a:endParaRPr>
          </a:p>
        </p:txBody>
      </p:sp>
      <p:sp>
        <p:nvSpPr>
          <p:cNvPr id="1397" name="Google Shape;1397;p30"/>
          <p:cNvSpPr/>
          <p:nvPr/>
        </p:nvSpPr>
        <p:spPr>
          <a:xfrm>
            <a:off x="1950975" y="2871350"/>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Dropout 0.5</a:t>
            </a:r>
            <a:endParaRPr b="0" i="0" sz="1400" u="none" cap="none" strike="noStrike">
              <a:solidFill>
                <a:srgbClr val="000000"/>
              </a:solidFill>
              <a:latin typeface="Montserrat"/>
              <a:ea typeface="Montserrat"/>
              <a:cs typeface="Montserrat"/>
              <a:sym typeface="Montserrat"/>
            </a:endParaRPr>
          </a:p>
        </p:txBody>
      </p:sp>
      <p:sp>
        <p:nvSpPr>
          <p:cNvPr id="1398" name="Google Shape;1398;p30"/>
          <p:cNvSpPr/>
          <p:nvPr/>
        </p:nvSpPr>
        <p:spPr>
          <a:xfrm>
            <a:off x="1950975" y="3176150"/>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Dense + ReLU</a:t>
            </a:r>
            <a:endParaRPr b="0" i="0" sz="1400" u="none" cap="none" strike="noStrike">
              <a:solidFill>
                <a:srgbClr val="000000"/>
              </a:solidFill>
              <a:latin typeface="Montserrat"/>
              <a:ea typeface="Montserrat"/>
              <a:cs typeface="Montserrat"/>
              <a:sym typeface="Montserrat"/>
            </a:endParaRPr>
          </a:p>
        </p:txBody>
      </p:sp>
      <p:sp>
        <p:nvSpPr>
          <p:cNvPr id="1399" name="Google Shape;1399;p30"/>
          <p:cNvSpPr/>
          <p:nvPr/>
        </p:nvSpPr>
        <p:spPr>
          <a:xfrm>
            <a:off x="1950975" y="3480950"/>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Dropout 0.25</a:t>
            </a:r>
            <a:endParaRPr b="0" i="0" sz="1400" u="none" cap="none" strike="noStrike">
              <a:solidFill>
                <a:srgbClr val="000000"/>
              </a:solidFill>
              <a:latin typeface="Montserrat"/>
              <a:ea typeface="Montserrat"/>
              <a:cs typeface="Montserrat"/>
              <a:sym typeface="Montserrat"/>
            </a:endParaRPr>
          </a:p>
        </p:txBody>
      </p:sp>
      <p:sp>
        <p:nvSpPr>
          <p:cNvPr id="1400" name="Google Shape;1400;p30"/>
          <p:cNvSpPr/>
          <p:nvPr/>
        </p:nvSpPr>
        <p:spPr>
          <a:xfrm>
            <a:off x="1950975" y="3785750"/>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Dense + ReLU</a:t>
            </a:r>
            <a:endParaRPr b="0" i="0" sz="1400" u="none" cap="none" strike="noStrike">
              <a:solidFill>
                <a:srgbClr val="000000"/>
              </a:solidFill>
              <a:latin typeface="Montserrat"/>
              <a:ea typeface="Montserrat"/>
              <a:cs typeface="Montserrat"/>
              <a:sym typeface="Montserrat"/>
            </a:endParaRPr>
          </a:p>
        </p:txBody>
      </p:sp>
      <p:sp>
        <p:nvSpPr>
          <p:cNvPr id="1401" name="Google Shape;1401;p30"/>
          <p:cNvSpPr/>
          <p:nvPr/>
        </p:nvSpPr>
        <p:spPr>
          <a:xfrm>
            <a:off x="1950975" y="4090550"/>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Dropout 0.25</a:t>
            </a:r>
            <a:endParaRPr b="0" i="0" sz="1400" u="none" cap="none" strike="noStrike">
              <a:solidFill>
                <a:srgbClr val="000000"/>
              </a:solidFill>
              <a:latin typeface="Montserrat"/>
              <a:ea typeface="Montserrat"/>
              <a:cs typeface="Montserrat"/>
              <a:sym typeface="Montserrat"/>
            </a:endParaRPr>
          </a:p>
        </p:txBody>
      </p:sp>
      <p:sp>
        <p:nvSpPr>
          <p:cNvPr id="1402" name="Google Shape;1402;p30"/>
          <p:cNvSpPr/>
          <p:nvPr/>
        </p:nvSpPr>
        <p:spPr>
          <a:xfrm>
            <a:off x="1950975" y="4395350"/>
            <a:ext cx="2402400" cy="27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Output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1" name="Shape 871"/>
        <p:cNvGrpSpPr/>
        <p:nvPr/>
      </p:nvGrpSpPr>
      <p:grpSpPr>
        <a:xfrm>
          <a:off x="0" y="0"/>
          <a:ext cx="0" cy="0"/>
          <a:chOff x="0" y="0"/>
          <a:chExt cx="0" cy="0"/>
        </a:xfrm>
      </p:grpSpPr>
      <p:grpSp>
        <p:nvGrpSpPr>
          <p:cNvPr id="872" name="Google Shape;872;p3"/>
          <p:cNvGrpSpPr/>
          <p:nvPr/>
        </p:nvGrpSpPr>
        <p:grpSpPr>
          <a:xfrm>
            <a:off x="0" y="0"/>
            <a:ext cx="9144000" cy="5143500"/>
            <a:chOff x="0" y="0"/>
            <a:chExt cx="9144000" cy="5143500"/>
          </a:xfrm>
        </p:grpSpPr>
        <p:sp>
          <p:nvSpPr>
            <p:cNvPr id="873" name="Google Shape;873;p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5" name="Google Shape;875;p3"/>
          <p:cNvSpPr/>
          <p:nvPr/>
        </p:nvSpPr>
        <p:spPr>
          <a:xfrm flipH="1">
            <a:off x="3724198" y="3573165"/>
            <a:ext cx="4659000" cy="521400"/>
          </a:xfrm>
          <a:prstGeom prst="roundRect">
            <a:avLst>
              <a:gd fmla="val 35549"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Twemoji Dataset</a:t>
            </a:r>
            <a:endParaRPr>
              <a:solidFill>
                <a:schemeClr val="accent3"/>
              </a:solidFill>
            </a:endParaRPr>
          </a:p>
        </p:txBody>
      </p:sp>
      <p:sp>
        <p:nvSpPr>
          <p:cNvPr id="877" name="Google Shape;877;p3"/>
          <p:cNvSpPr txBox="1"/>
          <p:nvPr>
            <p:ph idx="2" type="title"/>
          </p:nvPr>
        </p:nvSpPr>
        <p:spPr>
          <a:xfrm>
            <a:off x="5125825" y="1229610"/>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01</a:t>
            </a:r>
            <a:endParaRPr/>
          </a:p>
        </p:txBody>
      </p:sp>
      <p:sp>
        <p:nvSpPr>
          <p:cNvPr id="878" name="Google Shape;878;p3"/>
          <p:cNvSpPr txBox="1"/>
          <p:nvPr>
            <p:ph idx="1" type="subTitle"/>
          </p:nvPr>
        </p:nvSpPr>
        <p:spPr>
          <a:xfrm>
            <a:off x="3949675" y="3660168"/>
            <a:ext cx="43602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Introduction</a:t>
            </a:r>
            <a:endParaRPr/>
          </a:p>
        </p:txBody>
      </p:sp>
      <p:pic>
        <p:nvPicPr>
          <p:cNvPr id="879" name="Google Shape;879;p3"/>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27"/>
              </a:schemeClr>
            </a:outerShdw>
          </a:effectLst>
        </p:spPr>
      </p:pic>
      <p:pic>
        <p:nvPicPr>
          <p:cNvPr id="880" name="Google Shape;880;p3"/>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27"/>
              </a:schemeClr>
            </a:outerShdw>
          </a:effectLst>
        </p:spPr>
      </p:pic>
      <p:pic>
        <p:nvPicPr>
          <p:cNvPr id="881" name="Google Shape;881;p3"/>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27"/>
              </a:schemeClr>
            </a:outerShdw>
          </a:effectLst>
        </p:spPr>
      </p:pic>
      <p:pic>
        <p:nvPicPr>
          <p:cNvPr id="882" name="Google Shape;882;p3"/>
          <p:cNvPicPr preferRelativeResize="0"/>
          <p:nvPr/>
        </p:nvPicPr>
        <p:blipFill rotWithShape="1">
          <a:blip r:embed="rId5">
            <a:alphaModFix/>
          </a:blip>
          <a:srcRect b="0" l="0" r="0" t="0"/>
          <a:stretch/>
        </p:blipFill>
        <p:spPr>
          <a:xfrm flipH="1" rot="-872285">
            <a:off x="2093057" y="4231533"/>
            <a:ext cx="518806" cy="452456"/>
          </a:xfrm>
          <a:prstGeom prst="rect">
            <a:avLst/>
          </a:prstGeom>
          <a:noFill/>
          <a:ln>
            <a:noFill/>
          </a:ln>
          <a:effectLst>
            <a:outerShdw blurRad="400050" rotWithShape="0" algn="bl" dir="5400000" dist="19050">
              <a:schemeClr val="dk1">
                <a:alpha val="28627"/>
              </a:schemeClr>
            </a:outerShdw>
          </a:effectLst>
        </p:spPr>
      </p:pic>
      <p:pic>
        <p:nvPicPr>
          <p:cNvPr id="883" name="Google Shape;883;p3"/>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27"/>
              </a:schemeClr>
            </a:outerShdw>
          </a:effectLst>
        </p:spPr>
      </p:pic>
      <p:pic>
        <p:nvPicPr>
          <p:cNvPr id="884" name="Google Shape;884;p3"/>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2"/>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6" name="Shape 1406"/>
        <p:cNvGrpSpPr/>
        <p:nvPr/>
      </p:nvGrpSpPr>
      <p:grpSpPr>
        <a:xfrm>
          <a:off x="0" y="0"/>
          <a:ext cx="0" cy="0"/>
          <a:chOff x="0" y="0"/>
          <a:chExt cx="0" cy="0"/>
        </a:xfrm>
      </p:grpSpPr>
      <p:grpSp>
        <p:nvGrpSpPr>
          <p:cNvPr id="1407" name="Google Shape;1407;p31"/>
          <p:cNvGrpSpPr/>
          <p:nvPr/>
        </p:nvGrpSpPr>
        <p:grpSpPr>
          <a:xfrm>
            <a:off x="0" y="0"/>
            <a:ext cx="9144000" cy="5143500"/>
            <a:chOff x="0" y="0"/>
            <a:chExt cx="9144000" cy="5143500"/>
          </a:xfrm>
        </p:grpSpPr>
        <p:sp>
          <p:nvSpPr>
            <p:cNvPr id="1408" name="Google Shape;1408;p31"/>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1"/>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10" name="Google Shape;1410;p31"/>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411" name="Google Shape;1411;p31"/>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412" name="Google Shape;1412;p31"/>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413" name="Google Shape;1413;p31"/>
          <p:cNvSpPr/>
          <p:nvPr/>
        </p:nvSpPr>
        <p:spPr>
          <a:xfrm>
            <a:off x="730500" y="1079825"/>
            <a:ext cx="5348700" cy="37896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CNN</a:t>
            </a:r>
            <a:endParaRPr/>
          </a:p>
        </p:txBody>
      </p:sp>
      <p:pic>
        <p:nvPicPr>
          <p:cNvPr id="1415" name="Google Shape;1415;p31"/>
          <p:cNvPicPr preferRelativeResize="0"/>
          <p:nvPr/>
        </p:nvPicPr>
        <p:blipFill rotWithShape="1">
          <a:blip r:embed="rId5">
            <a:alphaModFix/>
          </a:blip>
          <a:srcRect b="0" l="0" r="0" t="0"/>
          <a:stretch/>
        </p:blipFill>
        <p:spPr>
          <a:xfrm rot="1246242">
            <a:off x="5615405" y="2982356"/>
            <a:ext cx="1705040" cy="1710886"/>
          </a:xfrm>
          <a:prstGeom prst="rect">
            <a:avLst/>
          </a:prstGeom>
          <a:noFill/>
          <a:ln>
            <a:noFill/>
          </a:ln>
          <a:effectLst>
            <a:outerShdw blurRad="400050" rotWithShape="0" algn="bl" dir="5400000" dist="19050">
              <a:srgbClr val="000000">
                <a:alpha val="24705"/>
              </a:srgbClr>
            </a:outerShdw>
          </a:effectLst>
        </p:spPr>
      </p:pic>
      <p:pic>
        <p:nvPicPr>
          <p:cNvPr id="1416" name="Google Shape;1416;p31"/>
          <p:cNvPicPr preferRelativeResize="0"/>
          <p:nvPr/>
        </p:nvPicPr>
        <p:blipFill rotWithShape="1">
          <a:blip r:embed="rId6">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417" name="Google Shape;1417;p31"/>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
        <p:nvSpPr>
          <p:cNvPr id="1418" name="Google Shape;1418;p31"/>
          <p:cNvSpPr txBox="1"/>
          <p:nvPr>
            <p:ph idx="1" type="subTitle"/>
          </p:nvPr>
        </p:nvSpPr>
        <p:spPr>
          <a:xfrm>
            <a:off x="1020150" y="1079825"/>
            <a:ext cx="4769400" cy="92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Our convolutional neural network utilises 2 convolution layers with a max pool in between, before flattening to get the result</a:t>
            </a:r>
            <a:endParaRPr/>
          </a:p>
          <a:p>
            <a:pPr indent="0" lvl="0" marL="0" rtl="0" algn="l">
              <a:lnSpc>
                <a:spcPct val="100000"/>
              </a:lnSpc>
              <a:spcBef>
                <a:spcPts val="0"/>
              </a:spcBef>
              <a:spcAft>
                <a:spcPts val="0"/>
              </a:spcAft>
              <a:buSzPts val="1400"/>
              <a:buNone/>
            </a:pPr>
            <a:r>
              <a:t/>
            </a:r>
            <a:endParaRPr/>
          </a:p>
        </p:txBody>
      </p:sp>
      <p:sp>
        <p:nvSpPr>
          <p:cNvPr id="1419" name="Google Shape;1419;p31"/>
          <p:cNvSpPr/>
          <p:nvPr/>
        </p:nvSpPr>
        <p:spPr>
          <a:xfrm>
            <a:off x="1950975" y="1956950"/>
            <a:ext cx="2402400" cy="27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a:t>
            </a:r>
            <a:endParaRPr b="0" i="0" sz="1400" u="none" cap="none" strike="noStrike">
              <a:solidFill>
                <a:srgbClr val="000000"/>
              </a:solidFill>
              <a:latin typeface="Montserrat"/>
              <a:ea typeface="Montserrat"/>
              <a:cs typeface="Montserrat"/>
              <a:sym typeface="Montserrat"/>
            </a:endParaRPr>
          </a:p>
        </p:txBody>
      </p:sp>
      <p:sp>
        <p:nvSpPr>
          <p:cNvPr id="1420" name="Google Shape;1420;p31"/>
          <p:cNvSpPr/>
          <p:nvPr/>
        </p:nvSpPr>
        <p:spPr>
          <a:xfrm>
            <a:off x="1950975" y="2261750"/>
            <a:ext cx="2402400" cy="271500"/>
          </a:xfrm>
          <a:prstGeom prst="roundRect">
            <a:avLst>
              <a:gd fmla="val 16667" name="adj"/>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Embedding</a:t>
            </a:r>
            <a:endParaRPr b="0" i="0" sz="1400" u="none" cap="none" strike="noStrike">
              <a:solidFill>
                <a:srgbClr val="000000"/>
              </a:solidFill>
              <a:latin typeface="Montserrat"/>
              <a:ea typeface="Montserrat"/>
              <a:cs typeface="Montserrat"/>
              <a:sym typeface="Montserrat"/>
            </a:endParaRPr>
          </a:p>
        </p:txBody>
      </p:sp>
      <p:sp>
        <p:nvSpPr>
          <p:cNvPr id="1421" name="Google Shape;1421;p31"/>
          <p:cNvSpPr/>
          <p:nvPr/>
        </p:nvSpPr>
        <p:spPr>
          <a:xfrm>
            <a:off x="1950975" y="2566550"/>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Convolution</a:t>
            </a:r>
            <a:endParaRPr b="0" i="0" sz="1400" u="none" cap="none" strike="noStrike">
              <a:solidFill>
                <a:srgbClr val="000000"/>
              </a:solidFill>
              <a:latin typeface="Montserrat"/>
              <a:ea typeface="Montserrat"/>
              <a:cs typeface="Montserrat"/>
              <a:sym typeface="Montserrat"/>
            </a:endParaRPr>
          </a:p>
        </p:txBody>
      </p:sp>
      <p:sp>
        <p:nvSpPr>
          <p:cNvPr id="1422" name="Google Shape;1422;p31"/>
          <p:cNvSpPr/>
          <p:nvPr/>
        </p:nvSpPr>
        <p:spPr>
          <a:xfrm>
            <a:off x="1950975" y="2871350"/>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MaxPool</a:t>
            </a:r>
            <a:endParaRPr b="0" i="0" sz="1400" u="none" cap="none" strike="noStrike">
              <a:solidFill>
                <a:srgbClr val="000000"/>
              </a:solidFill>
              <a:latin typeface="Montserrat"/>
              <a:ea typeface="Montserrat"/>
              <a:cs typeface="Montserrat"/>
              <a:sym typeface="Montserrat"/>
            </a:endParaRPr>
          </a:p>
        </p:txBody>
      </p:sp>
      <p:sp>
        <p:nvSpPr>
          <p:cNvPr id="1423" name="Google Shape;1423;p31"/>
          <p:cNvSpPr/>
          <p:nvPr/>
        </p:nvSpPr>
        <p:spPr>
          <a:xfrm>
            <a:off x="1950975" y="3176150"/>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Convolution</a:t>
            </a:r>
            <a:endParaRPr b="0" i="0" sz="1400" u="none" cap="none" strike="noStrike">
              <a:solidFill>
                <a:srgbClr val="000000"/>
              </a:solidFill>
              <a:latin typeface="Montserrat"/>
              <a:ea typeface="Montserrat"/>
              <a:cs typeface="Montserrat"/>
              <a:sym typeface="Montserrat"/>
            </a:endParaRPr>
          </a:p>
        </p:txBody>
      </p:sp>
      <p:sp>
        <p:nvSpPr>
          <p:cNvPr id="1424" name="Google Shape;1424;p31"/>
          <p:cNvSpPr/>
          <p:nvPr/>
        </p:nvSpPr>
        <p:spPr>
          <a:xfrm>
            <a:off x="1950975" y="3480950"/>
            <a:ext cx="2402400" cy="2715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Flatten</a:t>
            </a:r>
            <a:endParaRPr b="0" i="0" sz="1400" u="none" cap="none" strike="noStrike">
              <a:solidFill>
                <a:srgbClr val="000000"/>
              </a:solidFill>
              <a:latin typeface="Montserrat"/>
              <a:ea typeface="Montserrat"/>
              <a:cs typeface="Montserrat"/>
              <a:sym typeface="Montserrat"/>
            </a:endParaRPr>
          </a:p>
        </p:txBody>
      </p:sp>
      <p:sp>
        <p:nvSpPr>
          <p:cNvPr id="1425" name="Google Shape;1425;p31"/>
          <p:cNvSpPr/>
          <p:nvPr/>
        </p:nvSpPr>
        <p:spPr>
          <a:xfrm>
            <a:off x="1950975" y="3785750"/>
            <a:ext cx="2402400" cy="271500"/>
          </a:xfrm>
          <a:prstGeom prst="roundRect">
            <a:avLst>
              <a:gd fmla="val 16667" name="adj"/>
            </a:avLst>
          </a:prstGeom>
          <a:solidFill>
            <a:srgbClr val="6D9EEB"/>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Dense + ReLU</a:t>
            </a:r>
            <a:endParaRPr b="0" i="0" sz="1400" u="none" cap="none" strike="noStrike">
              <a:solidFill>
                <a:srgbClr val="000000"/>
              </a:solidFill>
              <a:latin typeface="Montserrat"/>
              <a:ea typeface="Montserrat"/>
              <a:cs typeface="Montserrat"/>
              <a:sym typeface="Montserrat"/>
            </a:endParaRPr>
          </a:p>
        </p:txBody>
      </p:sp>
      <p:sp>
        <p:nvSpPr>
          <p:cNvPr id="1426" name="Google Shape;1426;p31"/>
          <p:cNvSpPr/>
          <p:nvPr/>
        </p:nvSpPr>
        <p:spPr>
          <a:xfrm>
            <a:off x="1950975" y="4090550"/>
            <a:ext cx="2402400" cy="271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Softmax</a:t>
            </a:r>
            <a:endParaRPr b="0" i="0" sz="1400" u="none" cap="none" strike="noStrike">
              <a:solidFill>
                <a:srgbClr val="000000"/>
              </a:solidFill>
              <a:latin typeface="Montserrat"/>
              <a:ea typeface="Montserrat"/>
              <a:cs typeface="Montserrat"/>
              <a:sym typeface="Montserrat"/>
            </a:endParaRPr>
          </a:p>
        </p:txBody>
      </p:sp>
      <p:sp>
        <p:nvSpPr>
          <p:cNvPr id="1427" name="Google Shape;1427;p31"/>
          <p:cNvSpPr/>
          <p:nvPr/>
        </p:nvSpPr>
        <p:spPr>
          <a:xfrm>
            <a:off x="1950975" y="4395350"/>
            <a:ext cx="2402400" cy="27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Output</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1" name="Shape 1431"/>
        <p:cNvGrpSpPr/>
        <p:nvPr/>
      </p:nvGrpSpPr>
      <p:grpSpPr>
        <a:xfrm>
          <a:off x="0" y="0"/>
          <a:ext cx="0" cy="0"/>
          <a:chOff x="0" y="0"/>
          <a:chExt cx="0" cy="0"/>
        </a:xfrm>
      </p:grpSpPr>
      <p:grpSp>
        <p:nvGrpSpPr>
          <p:cNvPr id="1432" name="Google Shape;1432;p33"/>
          <p:cNvGrpSpPr/>
          <p:nvPr/>
        </p:nvGrpSpPr>
        <p:grpSpPr>
          <a:xfrm>
            <a:off x="0" y="0"/>
            <a:ext cx="9144000" cy="5143500"/>
            <a:chOff x="0" y="0"/>
            <a:chExt cx="9144000" cy="5143500"/>
          </a:xfrm>
        </p:grpSpPr>
        <p:sp>
          <p:nvSpPr>
            <p:cNvPr id="1433" name="Google Shape;1433;p3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5" name="Google Shape;1435;p33"/>
          <p:cNvSpPr/>
          <p:nvPr/>
        </p:nvSpPr>
        <p:spPr>
          <a:xfrm>
            <a:off x="720000" y="1257400"/>
            <a:ext cx="3471600" cy="34863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BiLSTM</a:t>
            </a:r>
            <a:endParaRPr/>
          </a:p>
        </p:txBody>
      </p:sp>
      <p:sp>
        <p:nvSpPr>
          <p:cNvPr id="1437" name="Google Shape;1437;p33"/>
          <p:cNvSpPr/>
          <p:nvPr/>
        </p:nvSpPr>
        <p:spPr>
          <a:xfrm>
            <a:off x="4572000" y="1275425"/>
            <a:ext cx="4196400" cy="34863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3"/>
          <p:cNvSpPr/>
          <p:nvPr/>
        </p:nvSpPr>
        <p:spPr>
          <a:xfrm>
            <a:off x="1170375" y="1960025"/>
            <a:ext cx="2402400" cy="2715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Softmax</a:t>
            </a:r>
            <a:endParaRPr b="0" i="0" sz="1400" u="none" cap="none" strike="noStrike">
              <a:solidFill>
                <a:srgbClr val="000000"/>
              </a:solidFill>
              <a:latin typeface="Montserrat"/>
              <a:ea typeface="Montserrat"/>
              <a:cs typeface="Montserrat"/>
              <a:sym typeface="Montserrat"/>
            </a:endParaRPr>
          </a:p>
        </p:txBody>
      </p:sp>
      <p:sp>
        <p:nvSpPr>
          <p:cNvPr id="1439" name="Google Shape;1439;p33"/>
          <p:cNvSpPr/>
          <p:nvPr/>
        </p:nvSpPr>
        <p:spPr>
          <a:xfrm>
            <a:off x="1170375" y="2400713"/>
            <a:ext cx="2402400" cy="271500"/>
          </a:xfrm>
          <a:prstGeom prst="roundRect">
            <a:avLst>
              <a:gd fmla="val 16667" name="adj"/>
            </a:avLst>
          </a:prstGeom>
          <a:solidFill>
            <a:srgbClr val="FF6B6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Fully Connected Layer</a:t>
            </a:r>
            <a:endParaRPr b="0" i="0" sz="1400" u="none" cap="none" strike="noStrike">
              <a:solidFill>
                <a:srgbClr val="000000"/>
              </a:solidFill>
              <a:latin typeface="Montserrat"/>
              <a:ea typeface="Montserrat"/>
              <a:cs typeface="Montserrat"/>
              <a:sym typeface="Montserrat"/>
            </a:endParaRPr>
          </a:p>
        </p:txBody>
      </p:sp>
      <p:sp>
        <p:nvSpPr>
          <p:cNvPr id="1440" name="Google Shape;1440;p33"/>
          <p:cNvSpPr/>
          <p:nvPr/>
        </p:nvSpPr>
        <p:spPr>
          <a:xfrm>
            <a:off x="1170375" y="2807888"/>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BiLSTM Layer (150)</a:t>
            </a:r>
            <a:endParaRPr b="0" i="0" sz="1400" u="none" cap="none" strike="noStrike">
              <a:solidFill>
                <a:srgbClr val="000000"/>
              </a:solidFill>
              <a:latin typeface="Montserrat"/>
              <a:ea typeface="Montserrat"/>
              <a:cs typeface="Montserrat"/>
              <a:sym typeface="Montserrat"/>
            </a:endParaRPr>
          </a:p>
        </p:txBody>
      </p:sp>
      <p:sp>
        <p:nvSpPr>
          <p:cNvPr id="1441" name="Google Shape;1441;p33"/>
          <p:cNvSpPr/>
          <p:nvPr/>
        </p:nvSpPr>
        <p:spPr>
          <a:xfrm>
            <a:off x="1170375" y="3215063"/>
            <a:ext cx="2402400" cy="2715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BiLSTM Layer(150)</a:t>
            </a:r>
            <a:endParaRPr b="0" i="0" sz="1400" u="none" cap="none" strike="noStrike">
              <a:solidFill>
                <a:srgbClr val="000000"/>
              </a:solidFill>
              <a:latin typeface="Montserrat"/>
              <a:ea typeface="Montserrat"/>
              <a:cs typeface="Montserrat"/>
              <a:sym typeface="Montserrat"/>
            </a:endParaRPr>
          </a:p>
        </p:txBody>
      </p:sp>
      <p:sp>
        <p:nvSpPr>
          <p:cNvPr id="1442" name="Google Shape;1442;p33"/>
          <p:cNvSpPr/>
          <p:nvPr/>
        </p:nvSpPr>
        <p:spPr>
          <a:xfrm>
            <a:off x="1144650" y="3622238"/>
            <a:ext cx="2402400" cy="271500"/>
          </a:xfrm>
          <a:prstGeom prst="roundRect">
            <a:avLst>
              <a:gd fmla="val 16667" name="adj"/>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Embedding </a:t>
            </a:r>
            <a:endParaRPr b="0" i="0" sz="1400" u="none" cap="none" strike="noStrike">
              <a:solidFill>
                <a:srgbClr val="000000"/>
              </a:solidFill>
              <a:latin typeface="Montserrat"/>
              <a:ea typeface="Montserrat"/>
              <a:cs typeface="Montserrat"/>
              <a:sym typeface="Montserrat"/>
            </a:endParaRPr>
          </a:p>
        </p:txBody>
      </p:sp>
      <p:sp>
        <p:nvSpPr>
          <p:cNvPr id="1443" name="Google Shape;1443;p33"/>
          <p:cNvSpPr/>
          <p:nvPr/>
        </p:nvSpPr>
        <p:spPr>
          <a:xfrm>
            <a:off x="1893725" y="1516450"/>
            <a:ext cx="1048200" cy="27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Output</a:t>
            </a:r>
            <a:endParaRPr b="0" i="0" sz="1400" u="none" cap="none" strike="noStrike">
              <a:solidFill>
                <a:srgbClr val="000000"/>
              </a:solidFill>
              <a:latin typeface="Montserrat"/>
              <a:ea typeface="Montserrat"/>
              <a:cs typeface="Montserrat"/>
              <a:sym typeface="Montserrat"/>
            </a:endParaRPr>
          </a:p>
        </p:txBody>
      </p:sp>
      <p:sp>
        <p:nvSpPr>
          <p:cNvPr id="1444" name="Google Shape;1444;p33"/>
          <p:cNvSpPr/>
          <p:nvPr/>
        </p:nvSpPr>
        <p:spPr>
          <a:xfrm rot="-5400000">
            <a:off x="2311925" y="4045075"/>
            <a:ext cx="211800" cy="1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3"/>
          <p:cNvSpPr txBox="1"/>
          <p:nvPr/>
        </p:nvSpPr>
        <p:spPr>
          <a:xfrm>
            <a:off x="1527075" y="4241125"/>
            <a:ext cx="2045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GLoVe (or) TF-IDF</a:t>
            </a:r>
            <a:endParaRPr b="1" i="0" sz="1400" u="none" cap="none" strike="noStrike">
              <a:solidFill>
                <a:srgbClr val="000000"/>
              </a:solidFill>
              <a:latin typeface="Montserrat"/>
              <a:ea typeface="Montserrat"/>
              <a:cs typeface="Montserrat"/>
              <a:sym typeface="Montserrat"/>
            </a:endParaRPr>
          </a:p>
        </p:txBody>
      </p:sp>
      <p:sp>
        <p:nvSpPr>
          <p:cNvPr id="1446" name="Google Shape;1446;p33"/>
          <p:cNvSpPr/>
          <p:nvPr/>
        </p:nvSpPr>
        <p:spPr>
          <a:xfrm>
            <a:off x="2379950" y="1797975"/>
            <a:ext cx="128100" cy="162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3"/>
          <p:cNvSpPr/>
          <p:nvPr/>
        </p:nvSpPr>
        <p:spPr>
          <a:xfrm>
            <a:off x="2356550" y="3492975"/>
            <a:ext cx="128100" cy="129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3"/>
          <p:cNvSpPr/>
          <p:nvPr/>
        </p:nvSpPr>
        <p:spPr>
          <a:xfrm>
            <a:off x="2403325" y="3083850"/>
            <a:ext cx="128100" cy="129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3"/>
          <p:cNvSpPr/>
          <p:nvPr/>
        </p:nvSpPr>
        <p:spPr>
          <a:xfrm>
            <a:off x="2403325" y="2674700"/>
            <a:ext cx="128100" cy="129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3"/>
          <p:cNvSpPr/>
          <p:nvPr/>
        </p:nvSpPr>
        <p:spPr>
          <a:xfrm>
            <a:off x="2426700" y="2242175"/>
            <a:ext cx="128100" cy="162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3"/>
          <p:cNvSpPr txBox="1"/>
          <p:nvPr>
            <p:ph idx="1" type="subTitle"/>
          </p:nvPr>
        </p:nvSpPr>
        <p:spPr>
          <a:xfrm>
            <a:off x="4641175" y="1438350"/>
            <a:ext cx="3782700" cy="1236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BiLSTM models are found to counter the </a:t>
            </a:r>
            <a:r>
              <a:rPr b="1" lang="en">
                <a:solidFill>
                  <a:schemeClr val="accent3"/>
                </a:solidFill>
              </a:rPr>
              <a:t>vanishing gradient problem </a:t>
            </a:r>
            <a:r>
              <a:rPr lang="en"/>
              <a:t>of RNNs.</a:t>
            </a:r>
            <a:endParaRPr/>
          </a:p>
          <a:p>
            <a:pPr indent="-317500" lvl="0" marL="457200" rtl="0" algn="l">
              <a:lnSpc>
                <a:spcPct val="100000"/>
              </a:lnSpc>
              <a:spcBef>
                <a:spcPts val="0"/>
              </a:spcBef>
              <a:spcAft>
                <a:spcPts val="0"/>
              </a:spcAft>
              <a:buSzPts val="1400"/>
              <a:buChar char="●"/>
            </a:pPr>
            <a:r>
              <a:rPr lang="en"/>
              <a:t>Bidirectional layers allows the utilisation of information from both sides</a:t>
            </a:r>
            <a:endParaRPr/>
          </a:p>
        </p:txBody>
      </p:sp>
      <p:pic>
        <p:nvPicPr>
          <p:cNvPr id="1452" name="Google Shape;1452;p33"/>
          <p:cNvPicPr preferRelativeResize="0"/>
          <p:nvPr/>
        </p:nvPicPr>
        <p:blipFill rotWithShape="1">
          <a:blip r:embed="rId3">
            <a:alphaModFix/>
          </a:blip>
          <a:srcRect b="0" l="0" r="0" t="0"/>
          <a:stretch/>
        </p:blipFill>
        <p:spPr>
          <a:xfrm>
            <a:off x="4815138" y="2803993"/>
            <a:ext cx="3710113" cy="1396800"/>
          </a:xfrm>
          <a:prstGeom prst="rect">
            <a:avLst/>
          </a:prstGeom>
          <a:noFill/>
          <a:ln>
            <a:noFill/>
          </a:ln>
        </p:spPr>
      </p:pic>
      <p:sp>
        <p:nvSpPr>
          <p:cNvPr id="1453" name="Google Shape;1453;p33"/>
          <p:cNvSpPr txBox="1"/>
          <p:nvPr>
            <p:ph idx="1" type="subTitle"/>
          </p:nvPr>
        </p:nvSpPr>
        <p:spPr>
          <a:xfrm>
            <a:off x="4689350" y="4071475"/>
            <a:ext cx="3561000" cy="73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Image credits to </a:t>
            </a:r>
            <a:r>
              <a:rPr lang="en" sz="1200" u="sng">
                <a:solidFill>
                  <a:schemeClr val="accent2"/>
                </a:solidFill>
                <a:hlinkClick r:id="rId4">
                  <a:extLst>
                    <a:ext uri="{A12FA001-AC4F-418D-AE19-62706E023703}">
                      <ahyp:hlinkClr val="tx"/>
                    </a:ext>
                  </a:extLst>
                </a:hlinkClick>
              </a:rPr>
              <a:t>https://www.baeldung.com/cs/bidirectional-vs-unidirectional-lstm</a:t>
            </a:r>
            <a:r>
              <a:rPr lang="en" sz="1200">
                <a:solidFill>
                  <a:schemeClr val="accent2"/>
                </a:solidFill>
              </a:rPr>
              <a:t> </a:t>
            </a:r>
            <a:endParaRPr sz="1300">
              <a:solidFill>
                <a:schemeClr val="accent2"/>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7" name="Shape 1457"/>
        <p:cNvGrpSpPr/>
        <p:nvPr/>
      </p:nvGrpSpPr>
      <p:grpSpPr>
        <a:xfrm>
          <a:off x="0" y="0"/>
          <a:ext cx="0" cy="0"/>
          <a:chOff x="0" y="0"/>
          <a:chExt cx="0" cy="0"/>
        </a:xfrm>
      </p:grpSpPr>
      <p:grpSp>
        <p:nvGrpSpPr>
          <p:cNvPr id="1458" name="Google Shape;1458;p35"/>
          <p:cNvGrpSpPr/>
          <p:nvPr/>
        </p:nvGrpSpPr>
        <p:grpSpPr>
          <a:xfrm>
            <a:off x="0" y="0"/>
            <a:ext cx="9144000" cy="5143500"/>
            <a:chOff x="0" y="0"/>
            <a:chExt cx="9144000" cy="5143500"/>
          </a:xfrm>
        </p:grpSpPr>
        <p:sp>
          <p:nvSpPr>
            <p:cNvPr id="1459" name="Google Shape;1459;p35"/>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5"/>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1" name="Google Shape;1461;p35"/>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462" name="Google Shape;1462;p35"/>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463" name="Google Shape;1463;p35"/>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464" name="Google Shape;1464;p35"/>
          <p:cNvSpPr/>
          <p:nvPr/>
        </p:nvSpPr>
        <p:spPr>
          <a:xfrm>
            <a:off x="720000" y="1452150"/>
            <a:ext cx="5348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Transfer Learning 🚀</a:t>
            </a:r>
            <a:endParaRPr/>
          </a:p>
        </p:txBody>
      </p:sp>
      <p:sp>
        <p:nvSpPr>
          <p:cNvPr id="1466" name="Google Shape;1466;p35"/>
          <p:cNvSpPr txBox="1"/>
          <p:nvPr>
            <p:ph idx="1" type="subTitle"/>
          </p:nvPr>
        </p:nvSpPr>
        <p:spPr>
          <a:xfrm>
            <a:off x="1048600" y="1759050"/>
            <a:ext cx="4499700" cy="21039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000000"/>
              </a:buClr>
              <a:buSzPts val="1100"/>
              <a:buChar char="●"/>
            </a:pPr>
            <a:r>
              <a:rPr lang="en" sz="1100">
                <a:solidFill>
                  <a:srgbClr val="000000"/>
                </a:solidFill>
              </a:rPr>
              <a:t>Transfer learning models  required lesser training data to reach optimal performance </a:t>
            </a:r>
            <a:endParaRPr sz="1100">
              <a:solidFill>
                <a:srgbClr val="000000"/>
              </a:solidFill>
            </a:endParaRPr>
          </a:p>
          <a:p>
            <a:pPr indent="0" lvl="0" marL="457200" rtl="0" algn="l">
              <a:lnSpc>
                <a:spcPct val="100000"/>
              </a:lnSpc>
              <a:spcBef>
                <a:spcPts val="0"/>
              </a:spcBef>
              <a:spcAft>
                <a:spcPts val="0"/>
              </a:spcAft>
              <a:buSzPts val="1400"/>
              <a:buNone/>
            </a:pPr>
            <a:r>
              <a:t/>
            </a:r>
            <a:endParaRPr sz="1100">
              <a:solidFill>
                <a:srgbClr val="000000"/>
              </a:solidFill>
            </a:endParaRPr>
          </a:p>
          <a:p>
            <a:pPr indent="-298450" lvl="0" marL="457200" rtl="0" algn="l">
              <a:lnSpc>
                <a:spcPct val="100000"/>
              </a:lnSpc>
              <a:spcBef>
                <a:spcPts val="0"/>
              </a:spcBef>
              <a:spcAft>
                <a:spcPts val="0"/>
              </a:spcAft>
              <a:buClr>
                <a:srgbClr val="000000"/>
              </a:buClr>
              <a:buSzPts val="1100"/>
              <a:buChar char="●"/>
            </a:pPr>
            <a:r>
              <a:rPr lang="en" sz="1100">
                <a:solidFill>
                  <a:srgbClr val="000000"/>
                </a:solidFill>
              </a:rPr>
              <a:t>It is faster than training a machine learning model from scratch </a:t>
            </a:r>
            <a:endParaRPr sz="1100">
              <a:solidFill>
                <a:srgbClr val="000000"/>
              </a:solidFill>
            </a:endParaRPr>
          </a:p>
          <a:p>
            <a:pPr indent="0" lvl="0" marL="457200" rtl="0" algn="l">
              <a:lnSpc>
                <a:spcPct val="100000"/>
              </a:lnSpc>
              <a:spcBef>
                <a:spcPts val="0"/>
              </a:spcBef>
              <a:spcAft>
                <a:spcPts val="0"/>
              </a:spcAft>
              <a:buSzPts val="1400"/>
              <a:buNone/>
            </a:pPr>
            <a:r>
              <a:t/>
            </a:r>
            <a:endParaRPr sz="1100">
              <a:solidFill>
                <a:srgbClr val="000000"/>
              </a:solidFill>
            </a:endParaRPr>
          </a:p>
          <a:p>
            <a:pPr indent="-298450" lvl="0" marL="457200" rtl="0" algn="l">
              <a:lnSpc>
                <a:spcPct val="100000"/>
              </a:lnSpc>
              <a:spcBef>
                <a:spcPts val="0"/>
              </a:spcBef>
              <a:spcAft>
                <a:spcPts val="0"/>
              </a:spcAft>
              <a:buClr>
                <a:srgbClr val="000000"/>
              </a:buClr>
              <a:buSzPts val="1100"/>
              <a:buChar char="●"/>
            </a:pPr>
            <a:r>
              <a:rPr lang="en" sz="1100">
                <a:solidFill>
                  <a:srgbClr val="000000"/>
                </a:solidFill>
              </a:rPr>
              <a:t>We downstreamed the task to fit our emoji prediction problem </a:t>
            </a:r>
            <a:endParaRPr sz="1100">
              <a:solidFill>
                <a:srgbClr val="000000"/>
              </a:solidFill>
            </a:endParaRPr>
          </a:p>
          <a:p>
            <a:pPr indent="0" lvl="0" marL="0" rtl="0" algn="l">
              <a:lnSpc>
                <a:spcPct val="100000"/>
              </a:lnSpc>
              <a:spcBef>
                <a:spcPts val="0"/>
              </a:spcBef>
              <a:spcAft>
                <a:spcPts val="0"/>
              </a:spcAft>
              <a:buSzPts val="1400"/>
              <a:buNone/>
            </a:pPr>
            <a:r>
              <a:t/>
            </a:r>
            <a:endParaRPr sz="1100">
              <a:solidFill>
                <a:srgbClr val="000000"/>
              </a:solidFill>
            </a:endParaRPr>
          </a:p>
          <a:p>
            <a:pPr indent="0" lvl="0" marL="0" rtl="0" algn="l">
              <a:lnSpc>
                <a:spcPct val="100000"/>
              </a:lnSpc>
              <a:spcBef>
                <a:spcPts val="0"/>
              </a:spcBef>
              <a:spcAft>
                <a:spcPts val="0"/>
              </a:spcAft>
              <a:buSzPts val="1400"/>
              <a:buNone/>
            </a:pPr>
            <a:r>
              <a:t/>
            </a:r>
            <a:endParaRPr sz="1100">
              <a:solidFill>
                <a:srgbClr val="000000"/>
              </a:solidFill>
            </a:endParaRPr>
          </a:p>
          <a:p>
            <a:pPr indent="0" lvl="0" marL="0" rtl="0" algn="l">
              <a:lnSpc>
                <a:spcPct val="100000"/>
              </a:lnSpc>
              <a:spcBef>
                <a:spcPts val="0"/>
              </a:spcBef>
              <a:spcAft>
                <a:spcPts val="0"/>
              </a:spcAft>
              <a:buSzPts val="1400"/>
              <a:buNone/>
            </a:pPr>
            <a:r>
              <a:t/>
            </a:r>
            <a:endParaRPr sz="1100">
              <a:solidFill>
                <a:srgbClr val="000000"/>
              </a:solidFill>
            </a:endParaRPr>
          </a:p>
        </p:txBody>
      </p:sp>
      <p:pic>
        <p:nvPicPr>
          <p:cNvPr id="1467" name="Google Shape;1467;p35"/>
          <p:cNvPicPr preferRelativeResize="0"/>
          <p:nvPr/>
        </p:nvPicPr>
        <p:blipFill rotWithShape="1">
          <a:blip r:embed="rId5">
            <a:alphaModFix/>
          </a:blip>
          <a:srcRect b="0" l="0" r="0" t="0"/>
          <a:stretch/>
        </p:blipFill>
        <p:spPr>
          <a:xfrm rot="1246242">
            <a:off x="5615405" y="2982356"/>
            <a:ext cx="1705040" cy="1710886"/>
          </a:xfrm>
          <a:prstGeom prst="rect">
            <a:avLst/>
          </a:prstGeom>
          <a:noFill/>
          <a:ln>
            <a:noFill/>
          </a:ln>
          <a:effectLst>
            <a:outerShdw blurRad="400050" rotWithShape="0" algn="bl" dir="5400000" dist="19050">
              <a:srgbClr val="000000">
                <a:alpha val="24705"/>
              </a:srgbClr>
            </a:outerShdw>
          </a:effectLst>
        </p:spPr>
      </p:pic>
      <p:pic>
        <p:nvPicPr>
          <p:cNvPr id="1468" name="Google Shape;1468;p35"/>
          <p:cNvPicPr preferRelativeResize="0"/>
          <p:nvPr/>
        </p:nvPicPr>
        <p:blipFill rotWithShape="1">
          <a:blip r:embed="rId6">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469" name="Google Shape;1469;p35"/>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3" name="Shape 1473"/>
        <p:cNvGrpSpPr/>
        <p:nvPr/>
      </p:nvGrpSpPr>
      <p:grpSpPr>
        <a:xfrm>
          <a:off x="0" y="0"/>
          <a:ext cx="0" cy="0"/>
          <a:chOff x="0" y="0"/>
          <a:chExt cx="0" cy="0"/>
        </a:xfrm>
      </p:grpSpPr>
      <p:grpSp>
        <p:nvGrpSpPr>
          <p:cNvPr id="1474" name="Google Shape;1474;p36"/>
          <p:cNvGrpSpPr/>
          <p:nvPr/>
        </p:nvGrpSpPr>
        <p:grpSpPr>
          <a:xfrm>
            <a:off x="0" y="0"/>
            <a:ext cx="9144000" cy="5143500"/>
            <a:chOff x="0" y="0"/>
            <a:chExt cx="9144000" cy="5143500"/>
          </a:xfrm>
        </p:grpSpPr>
        <p:sp>
          <p:nvSpPr>
            <p:cNvPr id="1475" name="Google Shape;1475;p3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7" name="Google Shape;1477;p36"/>
          <p:cNvSpPr/>
          <p:nvPr/>
        </p:nvSpPr>
        <p:spPr>
          <a:xfrm>
            <a:off x="1173696" y="23444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6"/>
          <p:cNvSpPr txBox="1"/>
          <p:nvPr>
            <p:ph type="title"/>
          </p:nvPr>
        </p:nvSpPr>
        <p:spPr>
          <a:xfrm>
            <a:off x="380400" y="7351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t>Initial Considerations for transfer learning models</a:t>
            </a:r>
            <a:endParaRPr>
              <a:solidFill>
                <a:schemeClr val="dk1"/>
              </a:solidFill>
            </a:endParaRPr>
          </a:p>
        </p:txBody>
      </p:sp>
      <p:sp>
        <p:nvSpPr>
          <p:cNvPr id="1479" name="Google Shape;1479;p36"/>
          <p:cNvSpPr txBox="1"/>
          <p:nvPr>
            <p:ph idx="2" type="subTitle"/>
          </p:nvPr>
        </p:nvSpPr>
        <p:spPr>
          <a:xfrm>
            <a:off x="1182696" y="369737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BERTweet is the first public large-scale language model pre-trained for English Tweets.</a:t>
            </a:r>
            <a:endParaRPr sz="900"/>
          </a:p>
        </p:txBody>
      </p:sp>
      <p:sp>
        <p:nvSpPr>
          <p:cNvPr id="1480" name="Google Shape;1480;p36"/>
          <p:cNvSpPr txBox="1"/>
          <p:nvPr>
            <p:ph idx="1" type="subTitle"/>
          </p:nvPr>
        </p:nvSpPr>
        <p:spPr>
          <a:xfrm>
            <a:off x="836313" y="31121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600"/>
              <a:t>BERTweet</a:t>
            </a:r>
            <a:endParaRPr sz="1600"/>
          </a:p>
        </p:txBody>
      </p:sp>
      <p:sp>
        <p:nvSpPr>
          <p:cNvPr id="1481" name="Google Shape;1481;p36"/>
          <p:cNvSpPr/>
          <p:nvPr/>
        </p:nvSpPr>
        <p:spPr>
          <a:xfrm>
            <a:off x="2908846" y="23444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6"/>
          <p:cNvSpPr txBox="1"/>
          <p:nvPr>
            <p:ph idx="2" type="subTitle"/>
          </p:nvPr>
        </p:nvSpPr>
        <p:spPr>
          <a:xfrm>
            <a:off x="2917846" y="377357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DistilBert is a small distilled bert base model→ using 60% of the parameters used in the bert base model. </a:t>
            </a:r>
            <a:endParaRPr sz="900"/>
          </a:p>
          <a:p>
            <a:pPr indent="0" lvl="0" marL="0" rtl="0" algn="ctr">
              <a:lnSpc>
                <a:spcPct val="100000"/>
              </a:lnSpc>
              <a:spcBef>
                <a:spcPts val="0"/>
              </a:spcBef>
              <a:spcAft>
                <a:spcPts val="0"/>
              </a:spcAft>
              <a:buSzPts val="1400"/>
              <a:buNone/>
            </a:pPr>
            <a:r>
              <a:t/>
            </a:r>
            <a:endParaRPr sz="900"/>
          </a:p>
          <a:p>
            <a:pPr indent="0" lvl="0" marL="0" rtl="0" algn="ctr">
              <a:lnSpc>
                <a:spcPct val="100000"/>
              </a:lnSpc>
              <a:spcBef>
                <a:spcPts val="0"/>
              </a:spcBef>
              <a:spcAft>
                <a:spcPts val="0"/>
              </a:spcAft>
              <a:buSzPts val="1400"/>
              <a:buNone/>
            </a:pPr>
            <a:r>
              <a:t/>
            </a:r>
            <a:endParaRPr sz="900"/>
          </a:p>
        </p:txBody>
      </p:sp>
      <p:sp>
        <p:nvSpPr>
          <p:cNvPr id="1483" name="Google Shape;1483;p36"/>
          <p:cNvSpPr txBox="1"/>
          <p:nvPr>
            <p:ph idx="1" type="subTitle"/>
          </p:nvPr>
        </p:nvSpPr>
        <p:spPr>
          <a:xfrm>
            <a:off x="2647363" y="31121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DistilBERT</a:t>
            </a:r>
            <a:endParaRPr sz="1700"/>
          </a:p>
        </p:txBody>
      </p:sp>
      <p:sp>
        <p:nvSpPr>
          <p:cNvPr id="1484" name="Google Shape;1484;p36"/>
          <p:cNvSpPr/>
          <p:nvPr/>
        </p:nvSpPr>
        <p:spPr>
          <a:xfrm>
            <a:off x="4675883" y="23463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6"/>
          <p:cNvSpPr txBox="1"/>
          <p:nvPr>
            <p:ph idx="2" type="subTitle"/>
          </p:nvPr>
        </p:nvSpPr>
        <p:spPr>
          <a:xfrm>
            <a:off x="4677659" y="369737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 RoBERTa is a transformers model pre-trained on a large corpus of English data in a self-supervised fashion</a:t>
            </a:r>
            <a:endParaRPr sz="900"/>
          </a:p>
        </p:txBody>
      </p:sp>
      <p:sp>
        <p:nvSpPr>
          <p:cNvPr id="1486" name="Google Shape;1486;p36"/>
          <p:cNvSpPr txBox="1"/>
          <p:nvPr>
            <p:ph idx="1" type="subTitle"/>
          </p:nvPr>
        </p:nvSpPr>
        <p:spPr>
          <a:xfrm>
            <a:off x="4414400" y="31140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RoBERTa</a:t>
            </a:r>
            <a:endParaRPr sz="1700"/>
          </a:p>
        </p:txBody>
      </p:sp>
      <p:sp>
        <p:nvSpPr>
          <p:cNvPr id="1487" name="Google Shape;1487;p36"/>
          <p:cNvSpPr/>
          <p:nvPr/>
        </p:nvSpPr>
        <p:spPr>
          <a:xfrm>
            <a:off x="6428483" y="2346350"/>
            <a:ext cx="1627500" cy="22233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6"/>
          <p:cNvSpPr txBox="1"/>
          <p:nvPr>
            <p:ph idx="2" type="subTitle"/>
          </p:nvPr>
        </p:nvSpPr>
        <p:spPr>
          <a:xfrm>
            <a:off x="6437484" y="3699273"/>
            <a:ext cx="1627500" cy="60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900"/>
              <a:t>BERT base model. Pretrained model on English language using a masked language modeling (MLM) objective</a:t>
            </a:r>
            <a:endParaRPr sz="900"/>
          </a:p>
        </p:txBody>
      </p:sp>
      <p:sp>
        <p:nvSpPr>
          <p:cNvPr id="1489" name="Google Shape;1489;p36"/>
          <p:cNvSpPr txBox="1"/>
          <p:nvPr>
            <p:ph idx="1" type="subTitle"/>
          </p:nvPr>
        </p:nvSpPr>
        <p:spPr>
          <a:xfrm>
            <a:off x="6090800" y="3114078"/>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sz="1700"/>
              <a:t>BERT-base</a:t>
            </a:r>
            <a:endParaRPr sz="1700"/>
          </a:p>
        </p:txBody>
      </p:sp>
      <p:grpSp>
        <p:nvGrpSpPr>
          <p:cNvPr id="1490" name="Google Shape;1490;p36"/>
          <p:cNvGrpSpPr/>
          <p:nvPr/>
        </p:nvGrpSpPr>
        <p:grpSpPr>
          <a:xfrm>
            <a:off x="1702725" y="2432612"/>
            <a:ext cx="545393" cy="679565"/>
            <a:chOff x="873957" y="2102146"/>
            <a:chExt cx="291872" cy="363676"/>
          </a:xfrm>
        </p:grpSpPr>
        <p:sp>
          <p:nvSpPr>
            <p:cNvPr id="1491" name="Google Shape;1491;p36"/>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6"/>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6"/>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6"/>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6"/>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6"/>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7" name="Google Shape;1497;p36"/>
          <p:cNvGrpSpPr/>
          <p:nvPr/>
        </p:nvGrpSpPr>
        <p:grpSpPr>
          <a:xfrm>
            <a:off x="3465838" y="2397837"/>
            <a:ext cx="545393" cy="679565"/>
            <a:chOff x="873957" y="2102146"/>
            <a:chExt cx="291872" cy="363676"/>
          </a:xfrm>
        </p:grpSpPr>
        <p:sp>
          <p:nvSpPr>
            <p:cNvPr id="1498" name="Google Shape;1498;p36"/>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6"/>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6"/>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6"/>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6"/>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6"/>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4" name="Google Shape;1504;p36"/>
          <p:cNvGrpSpPr/>
          <p:nvPr/>
        </p:nvGrpSpPr>
        <p:grpSpPr>
          <a:xfrm>
            <a:off x="5287475" y="2465350"/>
            <a:ext cx="545393" cy="679565"/>
            <a:chOff x="873957" y="2102146"/>
            <a:chExt cx="291872" cy="363676"/>
          </a:xfrm>
        </p:grpSpPr>
        <p:sp>
          <p:nvSpPr>
            <p:cNvPr id="1505" name="Google Shape;1505;p36"/>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6"/>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6"/>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6"/>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6"/>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6"/>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1" name="Google Shape;1511;p36"/>
          <p:cNvGrpSpPr/>
          <p:nvPr/>
        </p:nvGrpSpPr>
        <p:grpSpPr>
          <a:xfrm>
            <a:off x="6969525" y="2465350"/>
            <a:ext cx="545393" cy="679565"/>
            <a:chOff x="873957" y="2102146"/>
            <a:chExt cx="291872" cy="363676"/>
          </a:xfrm>
        </p:grpSpPr>
        <p:sp>
          <p:nvSpPr>
            <p:cNvPr id="1512" name="Google Shape;1512;p36"/>
            <p:cNvSpPr/>
            <p:nvPr/>
          </p:nvSpPr>
          <p:spPr>
            <a:xfrm>
              <a:off x="977292" y="2366280"/>
              <a:ext cx="87452" cy="25304"/>
            </a:xfrm>
            <a:custGeom>
              <a:rect b="b" l="l" r="r" t="t"/>
              <a:pathLst>
                <a:path extrusionOk="0" h="967" w="3342">
                  <a:moveTo>
                    <a:pt x="1" y="0"/>
                  </a:moveTo>
                  <a:cubicBezTo>
                    <a:pt x="47" y="370"/>
                    <a:pt x="221" y="701"/>
                    <a:pt x="469" y="955"/>
                  </a:cubicBezTo>
                  <a:cubicBezTo>
                    <a:pt x="713" y="544"/>
                    <a:pt x="1164" y="284"/>
                    <a:pt x="1663" y="284"/>
                  </a:cubicBezTo>
                  <a:cubicBezTo>
                    <a:pt x="2172" y="284"/>
                    <a:pt x="2618" y="549"/>
                    <a:pt x="2867" y="966"/>
                  </a:cubicBezTo>
                  <a:cubicBezTo>
                    <a:pt x="3122" y="712"/>
                    <a:pt x="3296" y="370"/>
                    <a:pt x="334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6"/>
            <p:cNvSpPr/>
            <p:nvPr/>
          </p:nvSpPr>
          <p:spPr>
            <a:xfrm>
              <a:off x="1007751" y="2394594"/>
              <a:ext cx="26246" cy="9551"/>
            </a:xfrm>
            <a:custGeom>
              <a:rect b="b" l="l" r="r" t="t"/>
              <a:pathLst>
                <a:path extrusionOk="0" h="365" w="1003">
                  <a:moveTo>
                    <a:pt x="499" y="1"/>
                  </a:moveTo>
                  <a:cubicBezTo>
                    <a:pt x="291" y="1"/>
                    <a:pt x="99" y="111"/>
                    <a:pt x="0" y="290"/>
                  </a:cubicBezTo>
                  <a:cubicBezTo>
                    <a:pt x="157" y="343"/>
                    <a:pt x="331" y="365"/>
                    <a:pt x="510" y="365"/>
                  </a:cubicBezTo>
                  <a:cubicBezTo>
                    <a:pt x="678" y="365"/>
                    <a:pt x="847" y="343"/>
                    <a:pt x="1002" y="290"/>
                  </a:cubicBezTo>
                  <a:cubicBezTo>
                    <a:pt x="904" y="116"/>
                    <a:pt x="713" y="1"/>
                    <a:pt x="49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6"/>
            <p:cNvSpPr/>
            <p:nvPr/>
          </p:nvSpPr>
          <p:spPr>
            <a:xfrm>
              <a:off x="920927" y="2102146"/>
              <a:ext cx="199004" cy="109877"/>
            </a:xfrm>
            <a:custGeom>
              <a:rect b="b" l="l" r="r" t="t"/>
              <a:pathLst>
                <a:path extrusionOk="0" h="4199" w="7605">
                  <a:moveTo>
                    <a:pt x="3788" y="2590"/>
                  </a:moveTo>
                  <a:cubicBezTo>
                    <a:pt x="4013" y="2590"/>
                    <a:pt x="4194" y="2769"/>
                    <a:pt x="4194" y="2994"/>
                  </a:cubicBezTo>
                  <a:cubicBezTo>
                    <a:pt x="4194" y="3220"/>
                    <a:pt x="4013" y="3405"/>
                    <a:pt x="3788" y="3405"/>
                  </a:cubicBezTo>
                  <a:cubicBezTo>
                    <a:pt x="3561" y="3405"/>
                    <a:pt x="3382" y="3220"/>
                    <a:pt x="3382" y="2994"/>
                  </a:cubicBezTo>
                  <a:cubicBezTo>
                    <a:pt x="3382" y="2769"/>
                    <a:pt x="3561" y="2590"/>
                    <a:pt x="3788" y="2590"/>
                  </a:cubicBezTo>
                  <a:close/>
                  <a:moveTo>
                    <a:pt x="3799" y="0"/>
                  </a:moveTo>
                  <a:cubicBezTo>
                    <a:pt x="3643" y="0"/>
                    <a:pt x="3504" y="94"/>
                    <a:pt x="3435" y="227"/>
                  </a:cubicBezTo>
                  <a:lnTo>
                    <a:pt x="2369" y="2374"/>
                  </a:lnTo>
                  <a:cubicBezTo>
                    <a:pt x="2311" y="2485"/>
                    <a:pt x="2230" y="2555"/>
                    <a:pt x="2109" y="2590"/>
                  </a:cubicBezTo>
                  <a:cubicBezTo>
                    <a:pt x="2071" y="2599"/>
                    <a:pt x="2033" y="2604"/>
                    <a:pt x="1997" y="2604"/>
                  </a:cubicBezTo>
                  <a:cubicBezTo>
                    <a:pt x="1924" y="2604"/>
                    <a:pt x="1854" y="2583"/>
                    <a:pt x="1784" y="2537"/>
                  </a:cubicBezTo>
                  <a:lnTo>
                    <a:pt x="626" y="1790"/>
                  </a:lnTo>
                  <a:cubicBezTo>
                    <a:pt x="560" y="1747"/>
                    <a:pt x="483" y="1725"/>
                    <a:pt x="406" y="1725"/>
                  </a:cubicBezTo>
                  <a:cubicBezTo>
                    <a:pt x="307" y="1725"/>
                    <a:pt x="207" y="1761"/>
                    <a:pt x="129" y="1836"/>
                  </a:cubicBezTo>
                  <a:cubicBezTo>
                    <a:pt x="41" y="1911"/>
                    <a:pt x="1" y="2027"/>
                    <a:pt x="1" y="2143"/>
                  </a:cubicBezTo>
                  <a:lnTo>
                    <a:pt x="1" y="4199"/>
                  </a:lnTo>
                  <a:lnTo>
                    <a:pt x="7604" y="4199"/>
                  </a:lnTo>
                  <a:lnTo>
                    <a:pt x="7604" y="2138"/>
                  </a:lnTo>
                  <a:cubicBezTo>
                    <a:pt x="7604" y="1986"/>
                    <a:pt x="7522" y="1847"/>
                    <a:pt x="7390" y="1778"/>
                  </a:cubicBezTo>
                  <a:cubicBezTo>
                    <a:pt x="7327" y="1743"/>
                    <a:pt x="7259" y="1725"/>
                    <a:pt x="7192" y="1725"/>
                  </a:cubicBezTo>
                  <a:cubicBezTo>
                    <a:pt x="7116" y="1725"/>
                    <a:pt x="7040" y="1747"/>
                    <a:pt x="6973" y="1790"/>
                  </a:cubicBezTo>
                  <a:lnTo>
                    <a:pt x="5820" y="2537"/>
                  </a:lnTo>
                  <a:cubicBezTo>
                    <a:pt x="5750" y="2583"/>
                    <a:pt x="5678" y="2604"/>
                    <a:pt x="5603" y="2604"/>
                  </a:cubicBezTo>
                  <a:cubicBezTo>
                    <a:pt x="5566" y="2604"/>
                    <a:pt x="5528" y="2599"/>
                    <a:pt x="5490" y="2590"/>
                  </a:cubicBezTo>
                  <a:cubicBezTo>
                    <a:pt x="5368" y="2555"/>
                    <a:pt x="5288" y="2485"/>
                    <a:pt x="5229" y="2374"/>
                  </a:cubicBezTo>
                  <a:lnTo>
                    <a:pt x="4165" y="227"/>
                  </a:lnTo>
                  <a:cubicBezTo>
                    <a:pt x="4095" y="94"/>
                    <a:pt x="3956" y="0"/>
                    <a:pt x="3799"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6"/>
            <p:cNvSpPr/>
            <p:nvPr/>
          </p:nvSpPr>
          <p:spPr>
            <a:xfrm>
              <a:off x="951857" y="2269147"/>
              <a:ext cx="30459" cy="30590"/>
            </a:xfrm>
            <a:custGeom>
              <a:rect b="b" l="l" r="r" t="t"/>
              <a:pathLst>
                <a:path extrusionOk="0" h="1169" w="1164">
                  <a:moveTo>
                    <a:pt x="585" y="0"/>
                  </a:moveTo>
                  <a:cubicBezTo>
                    <a:pt x="260" y="0"/>
                    <a:pt x="0" y="260"/>
                    <a:pt x="0" y="585"/>
                  </a:cubicBezTo>
                  <a:cubicBezTo>
                    <a:pt x="0" y="909"/>
                    <a:pt x="260" y="1169"/>
                    <a:pt x="585" y="1169"/>
                  </a:cubicBezTo>
                  <a:cubicBezTo>
                    <a:pt x="904" y="1169"/>
                    <a:pt x="1163" y="909"/>
                    <a:pt x="1163" y="585"/>
                  </a:cubicBezTo>
                  <a:cubicBezTo>
                    <a:pt x="1163" y="260"/>
                    <a:pt x="904"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6"/>
            <p:cNvSpPr/>
            <p:nvPr/>
          </p:nvSpPr>
          <p:spPr>
            <a:xfrm>
              <a:off x="1057757" y="2269147"/>
              <a:ext cx="30485" cy="30590"/>
            </a:xfrm>
            <a:custGeom>
              <a:rect b="b" l="l" r="r" t="t"/>
              <a:pathLst>
                <a:path extrusionOk="0" h="1169" w="1165">
                  <a:moveTo>
                    <a:pt x="585" y="0"/>
                  </a:moveTo>
                  <a:cubicBezTo>
                    <a:pt x="261" y="0"/>
                    <a:pt x="0" y="260"/>
                    <a:pt x="0" y="585"/>
                  </a:cubicBezTo>
                  <a:cubicBezTo>
                    <a:pt x="0" y="909"/>
                    <a:pt x="261" y="1169"/>
                    <a:pt x="585" y="1169"/>
                  </a:cubicBezTo>
                  <a:cubicBezTo>
                    <a:pt x="903" y="1169"/>
                    <a:pt x="1165" y="909"/>
                    <a:pt x="1165" y="585"/>
                  </a:cubicBezTo>
                  <a:cubicBezTo>
                    <a:pt x="1165" y="260"/>
                    <a:pt x="903" y="0"/>
                    <a:pt x="58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6"/>
            <p:cNvSpPr/>
            <p:nvPr/>
          </p:nvSpPr>
          <p:spPr>
            <a:xfrm>
              <a:off x="873957" y="2232617"/>
              <a:ext cx="291872" cy="233205"/>
            </a:xfrm>
            <a:custGeom>
              <a:rect b="b" l="l" r="r" t="t"/>
              <a:pathLst>
                <a:path extrusionOk="0" h="8912" w="11154">
                  <a:moveTo>
                    <a:pt x="3562" y="579"/>
                  </a:moveTo>
                  <a:cubicBezTo>
                    <a:pt x="4332" y="579"/>
                    <a:pt x="4958" y="1210"/>
                    <a:pt x="4958" y="1981"/>
                  </a:cubicBezTo>
                  <a:cubicBezTo>
                    <a:pt x="4958" y="2751"/>
                    <a:pt x="4332" y="3382"/>
                    <a:pt x="3562" y="3382"/>
                  </a:cubicBezTo>
                  <a:cubicBezTo>
                    <a:pt x="2785" y="3382"/>
                    <a:pt x="2160" y="2751"/>
                    <a:pt x="2160" y="1981"/>
                  </a:cubicBezTo>
                  <a:cubicBezTo>
                    <a:pt x="2160" y="1210"/>
                    <a:pt x="2785" y="579"/>
                    <a:pt x="3562" y="579"/>
                  </a:cubicBezTo>
                  <a:close/>
                  <a:moveTo>
                    <a:pt x="7609" y="579"/>
                  </a:moveTo>
                  <a:cubicBezTo>
                    <a:pt x="8379" y="579"/>
                    <a:pt x="9005" y="1210"/>
                    <a:pt x="9005" y="1981"/>
                  </a:cubicBezTo>
                  <a:cubicBezTo>
                    <a:pt x="9005" y="2751"/>
                    <a:pt x="8379" y="3382"/>
                    <a:pt x="7609" y="3382"/>
                  </a:cubicBezTo>
                  <a:cubicBezTo>
                    <a:pt x="6834" y="3382"/>
                    <a:pt x="6208" y="2751"/>
                    <a:pt x="6208" y="1981"/>
                  </a:cubicBezTo>
                  <a:cubicBezTo>
                    <a:pt x="6208" y="1210"/>
                    <a:pt x="6834" y="579"/>
                    <a:pt x="7609" y="579"/>
                  </a:cubicBezTo>
                  <a:close/>
                  <a:moveTo>
                    <a:pt x="7713" y="4291"/>
                  </a:moveTo>
                  <a:cubicBezTo>
                    <a:pt x="7940" y="4291"/>
                    <a:pt x="8119" y="4470"/>
                    <a:pt x="8119" y="4697"/>
                  </a:cubicBezTo>
                  <a:lnTo>
                    <a:pt x="8119" y="4882"/>
                  </a:lnTo>
                  <a:cubicBezTo>
                    <a:pt x="8119" y="6248"/>
                    <a:pt x="7024" y="7360"/>
                    <a:pt x="5669" y="7383"/>
                  </a:cubicBezTo>
                  <a:cubicBezTo>
                    <a:pt x="5652" y="7384"/>
                    <a:pt x="5634" y="7384"/>
                    <a:pt x="5617" y="7384"/>
                  </a:cubicBezTo>
                  <a:cubicBezTo>
                    <a:pt x="4235" y="7384"/>
                    <a:pt x="3122" y="6237"/>
                    <a:pt x="3122" y="4852"/>
                  </a:cubicBezTo>
                  <a:lnTo>
                    <a:pt x="3122" y="4697"/>
                  </a:lnTo>
                  <a:cubicBezTo>
                    <a:pt x="3122" y="4470"/>
                    <a:pt x="3307" y="4291"/>
                    <a:pt x="3533" y="4291"/>
                  </a:cubicBezTo>
                  <a:close/>
                  <a:moveTo>
                    <a:pt x="1130" y="1"/>
                  </a:moveTo>
                  <a:cubicBezTo>
                    <a:pt x="435" y="926"/>
                    <a:pt x="24" y="2073"/>
                    <a:pt x="13" y="3313"/>
                  </a:cubicBezTo>
                  <a:cubicBezTo>
                    <a:pt x="0" y="6381"/>
                    <a:pt x="2502" y="8901"/>
                    <a:pt x="5572" y="8912"/>
                  </a:cubicBezTo>
                  <a:cubicBezTo>
                    <a:pt x="5575" y="8912"/>
                    <a:pt x="5579" y="8912"/>
                    <a:pt x="5582" y="8912"/>
                  </a:cubicBezTo>
                  <a:cubicBezTo>
                    <a:pt x="8652" y="8912"/>
                    <a:pt x="11153" y="6413"/>
                    <a:pt x="11153" y="3342"/>
                  </a:cubicBezTo>
                  <a:cubicBezTo>
                    <a:pt x="11153" y="2091"/>
                    <a:pt x="10736" y="932"/>
                    <a:pt x="1003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8" name="Google Shape;1518;p36"/>
          <p:cNvPicPr preferRelativeResize="0"/>
          <p:nvPr/>
        </p:nvPicPr>
        <p:blipFill rotWithShape="1">
          <a:blip r:embed="rId3">
            <a:alphaModFix/>
          </a:blip>
          <a:srcRect b="0" l="0" r="0" t="0"/>
          <a:stretch/>
        </p:blipFill>
        <p:spPr>
          <a:xfrm rot="-1822903">
            <a:off x="7662136" y="1028103"/>
            <a:ext cx="859581" cy="858450"/>
          </a:xfrm>
          <a:prstGeom prst="rect">
            <a:avLst/>
          </a:prstGeom>
          <a:noFill/>
          <a:ln>
            <a:noFill/>
          </a:ln>
          <a:effectLst>
            <a:outerShdw blurRad="400050" rotWithShape="0" algn="bl" dir="5400000" dist="19050">
              <a:schemeClr val="dk1">
                <a:alpha val="18823"/>
              </a:scheme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2" name="Shape 1522"/>
        <p:cNvGrpSpPr/>
        <p:nvPr/>
      </p:nvGrpSpPr>
      <p:grpSpPr>
        <a:xfrm>
          <a:off x="0" y="0"/>
          <a:ext cx="0" cy="0"/>
          <a:chOff x="0" y="0"/>
          <a:chExt cx="0" cy="0"/>
        </a:xfrm>
      </p:grpSpPr>
      <p:grpSp>
        <p:nvGrpSpPr>
          <p:cNvPr id="1523" name="Google Shape;1523;p37"/>
          <p:cNvGrpSpPr/>
          <p:nvPr/>
        </p:nvGrpSpPr>
        <p:grpSpPr>
          <a:xfrm>
            <a:off x="0" y="0"/>
            <a:ext cx="9144000" cy="5143500"/>
            <a:chOff x="0" y="0"/>
            <a:chExt cx="9144000" cy="5143500"/>
          </a:xfrm>
        </p:grpSpPr>
        <p:sp>
          <p:nvSpPr>
            <p:cNvPr id="1524" name="Google Shape;1524;p3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6" name="Google Shape;1526;p37"/>
          <p:cNvSpPr/>
          <p:nvPr/>
        </p:nvSpPr>
        <p:spPr>
          <a:xfrm>
            <a:off x="4692288" y="1594200"/>
            <a:ext cx="1621800" cy="19551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7"/>
          <p:cNvSpPr/>
          <p:nvPr/>
        </p:nvSpPr>
        <p:spPr>
          <a:xfrm>
            <a:off x="2308013" y="1594198"/>
            <a:ext cx="1654200" cy="18948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8" name="Google Shape;1528;p37"/>
          <p:cNvGrpSpPr/>
          <p:nvPr/>
        </p:nvGrpSpPr>
        <p:grpSpPr>
          <a:xfrm>
            <a:off x="2898742" y="2001833"/>
            <a:ext cx="545416" cy="544554"/>
            <a:chOff x="843942" y="2689894"/>
            <a:chExt cx="364461" cy="363885"/>
          </a:xfrm>
        </p:grpSpPr>
        <p:sp>
          <p:nvSpPr>
            <p:cNvPr id="1529" name="Google Shape;1529;p37"/>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7"/>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7"/>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7"/>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7"/>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4" name="Google Shape;1534;p37"/>
          <p:cNvSpPr txBox="1"/>
          <p:nvPr>
            <p:ph type="title"/>
          </p:nvPr>
        </p:nvSpPr>
        <p:spPr>
          <a:xfrm>
            <a:off x="383025" y="5041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t>Final Transfer Learning models used</a:t>
            </a:r>
            <a:endParaRPr>
              <a:solidFill>
                <a:schemeClr val="dk1"/>
              </a:solidFill>
            </a:endParaRPr>
          </a:p>
        </p:txBody>
      </p:sp>
      <p:sp>
        <p:nvSpPr>
          <p:cNvPr id="1535" name="Google Shape;1535;p37"/>
          <p:cNvSpPr txBox="1"/>
          <p:nvPr>
            <p:ph idx="1" type="subTitle"/>
          </p:nvPr>
        </p:nvSpPr>
        <p:spPr>
          <a:xfrm>
            <a:off x="2032350" y="2857403"/>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Bertweet</a:t>
            </a:r>
            <a:endParaRPr/>
          </a:p>
        </p:txBody>
      </p:sp>
      <p:sp>
        <p:nvSpPr>
          <p:cNvPr id="1536" name="Google Shape;1536;p37"/>
          <p:cNvSpPr txBox="1"/>
          <p:nvPr>
            <p:ph idx="3" type="subTitle"/>
          </p:nvPr>
        </p:nvSpPr>
        <p:spPr>
          <a:xfrm>
            <a:off x="4340175" y="2938803"/>
            <a:ext cx="2278200" cy="25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DistilBert</a:t>
            </a:r>
            <a:endParaRPr/>
          </a:p>
        </p:txBody>
      </p:sp>
      <p:pic>
        <p:nvPicPr>
          <p:cNvPr id="1537" name="Google Shape;1537;p37"/>
          <p:cNvPicPr preferRelativeResize="0"/>
          <p:nvPr/>
        </p:nvPicPr>
        <p:blipFill rotWithShape="1">
          <a:blip r:embed="rId3">
            <a:alphaModFix/>
          </a:blip>
          <a:srcRect b="0" l="0" r="0" t="0"/>
          <a:stretch/>
        </p:blipFill>
        <p:spPr>
          <a:xfrm rot="-330937">
            <a:off x="526284" y="3888045"/>
            <a:ext cx="864758" cy="864361"/>
          </a:xfrm>
          <a:prstGeom prst="rect">
            <a:avLst/>
          </a:prstGeom>
          <a:noFill/>
          <a:ln>
            <a:noFill/>
          </a:ln>
          <a:effectLst>
            <a:outerShdw blurRad="400050" rotWithShape="0" algn="bl" dir="5400000" dist="19050">
              <a:srgbClr val="000000">
                <a:alpha val="24705"/>
              </a:srgbClr>
            </a:outerShdw>
          </a:effectLst>
        </p:spPr>
      </p:pic>
      <p:pic>
        <p:nvPicPr>
          <p:cNvPr id="1538" name="Google Shape;1538;p37"/>
          <p:cNvPicPr preferRelativeResize="0"/>
          <p:nvPr/>
        </p:nvPicPr>
        <p:blipFill rotWithShape="1">
          <a:blip r:embed="rId4">
            <a:alphaModFix/>
          </a:blip>
          <a:srcRect b="0" l="0" r="0" t="0"/>
          <a:stretch/>
        </p:blipFill>
        <p:spPr>
          <a:xfrm rot="694674">
            <a:off x="7517375" y="975791"/>
            <a:ext cx="1245225" cy="1244402"/>
          </a:xfrm>
          <a:prstGeom prst="rect">
            <a:avLst/>
          </a:prstGeom>
          <a:noFill/>
          <a:ln>
            <a:noFill/>
          </a:ln>
          <a:effectLst>
            <a:outerShdw blurRad="400050" rotWithShape="0" algn="bl" dir="5400000" dist="19050">
              <a:schemeClr val="dk1">
                <a:alpha val="28627"/>
              </a:schemeClr>
            </a:outerShdw>
          </a:effectLst>
        </p:spPr>
      </p:pic>
      <p:grpSp>
        <p:nvGrpSpPr>
          <p:cNvPr id="1539" name="Google Shape;1539;p37"/>
          <p:cNvGrpSpPr/>
          <p:nvPr/>
        </p:nvGrpSpPr>
        <p:grpSpPr>
          <a:xfrm>
            <a:off x="5206587" y="2020565"/>
            <a:ext cx="545386" cy="507057"/>
            <a:chOff x="7145992" y="2142758"/>
            <a:chExt cx="363833" cy="338241"/>
          </a:xfrm>
        </p:grpSpPr>
        <p:sp>
          <p:nvSpPr>
            <p:cNvPr id="1540" name="Google Shape;1540;p37"/>
            <p:cNvSpPr/>
            <p:nvPr/>
          </p:nvSpPr>
          <p:spPr>
            <a:xfrm>
              <a:off x="7398247" y="2331530"/>
              <a:ext cx="111578" cy="97029"/>
            </a:xfrm>
            <a:custGeom>
              <a:rect b="b" l="l" r="r" t="t"/>
              <a:pathLst>
                <a:path extrusionOk="0" h="3708" w="4264">
                  <a:moveTo>
                    <a:pt x="1200" y="1"/>
                  </a:moveTo>
                  <a:cubicBezTo>
                    <a:pt x="540" y="1"/>
                    <a:pt x="1" y="540"/>
                    <a:pt x="1" y="1206"/>
                  </a:cubicBezTo>
                  <a:cubicBezTo>
                    <a:pt x="1" y="2133"/>
                    <a:pt x="1432" y="3336"/>
                    <a:pt x="2029" y="3684"/>
                  </a:cubicBezTo>
                  <a:cubicBezTo>
                    <a:pt x="2063" y="3702"/>
                    <a:pt x="2098" y="3707"/>
                    <a:pt x="2133" y="3707"/>
                  </a:cubicBezTo>
                  <a:cubicBezTo>
                    <a:pt x="2167" y="3707"/>
                    <a:pt x="2202" y="3702"/>
                    <a:pt x="2231" y="3684"/>
                  </a:cubicBezTo>
                  <a:cubicBezTo>
                    <a:pt x="2590" y="3475"/>
                    <a:pt x="4263" y="2168"/>
                    <a:pt x="4263" y="1206"/>
                  </a:cubicBezTo>
                  <a:cubicBezTo>
                    <a:pt x="4263" y="540"/>
                    <a:pt x="3725" y="1"/>
                    <a:pt x="3065" y="1"/>
                  </a:cubicBezTo>
                  <a:cubicBezTo>
                    <a:pt x="2694" y="1"/>
                    <a:pt x="2352" y="175"/>
                    <a:pt x="2133" y="447"/>
                  </a:cubicBezTo>
                  <a:cubicBezTo>
                    <a:pt x="1906" y="175"/>
                    <a:pt x="1564" y="1"/>
                    <a:pt x="1200"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7"/>
            <p:cNvSpPr/>
            <p:nvPr/>
          </p:nvSpPr>
          <p:spPr>
            <a:xfrm>
              <a:off x="7145992" y="2142758"/>
              <a:ext cx="338215" cy="338241"/>
            </a:xfrm>
            <a:custGeom>
              <a:rect b="b" l="l" r="r" t="t"/>
              <a:pathLst>
                <a:path extrusionOk="0" h="12926" w="12925">
                  <a:moveTo>
                    <a:pt x="4164" y="3689"/>
                  </a:moveTo>
                  <a:cubicBezTo>
                    <a:pt x="4928" y="3689"/>
                    <a:pt x="5599" y="4170"/>
                    <a:pt x="5848" y="4894"/>
                  </a:cubicBezTo>
                  <a:cubicBezTo>
                    <a:pt x="5923" y="5103"/>
                    <a:pt x="5808" y="5333"/>
                    <a:pt x="5594" y="5408"/>
                  </a:cubicBezTo>
                  <a:cubicBezTo>
                    <a:pt x="5551" y="5422"/>
                    <a:pt x="5507" y="5429"/>
                    <a:pt x="5463" y="5429"/>
                  </a:cubicBezTo>
                  <a:cubicBezTo>
                    <a:pt x="5293" y="5429"/>
                    <a:pt x="5134" y="5325"/>
                    <a:pt x="5078" y="5154"/>
                  </a:cubicBezTo>
                  <a:cubicBezTo>
                    <a:pt x="4945" y="4766"/>
                    <a:pt x="4581" y="4505"/>
                    <a:pt x="4164" y="4505"/>
                  </a:cubicBezTo>
                  <a:cubicBezTo>
                    <a:pt x="3752" y="4505"/>
                    <a:pt x="3387" y="4766"/>
                    <a:pt x="3255" y="5154"/>
                  </a:cubicBezTo>
                  <a:cubicBezTo>
                    <a:pt x="3197" y="5322"/>
                    <a:pt x="3034" y="5432"/>
                    <a:pt x="2866" y="5432"/>
                  </a:cubicBezTo>
                  <a:cubicBezTo>
                    <a:pt x="2825" y="5432"/>
                    <a:pt x="2780" y="5426"/>
                    <a:pt x="2734" y="5408"/>
                  </a:cubicBezTo>
                  <a:cubicBezTo>
                    <a:pt x="2525" y="5333"/>
                    <a:pt x="2409" y="5103"/>
                    <a:pt x="2484" y="4894"/>
                  </a:cubicBezTo>
                  <a:cubicBezTo>
                    <a:pt x="2727" y="4170"/>
                    <a:pt x="3405" y="3689"/>
                    <a:pt x="4164" y="3689"/>
                  </a:cubicBezTo>
                  <a:close/>
                  <a:moveTo>
                    <a:pt x="8756" y="3689"/>
                  </a:moveTo>
                  <a:cubicBezTo>
                    <a:pt x="9514" y="3689"/>
                    <a:pt x="10191" y="4170"/>
                    <a:pt x="10440" y="4894"/>
                  </a:cubicBezTo>
                  <a:cubicBezTo>
                    <a:pt x="10509" y="5103"/>
                    <a:pt x="10400" y="5333"/>
                    <a:pt x="10186" y="5408"/>
                  </a:cubicBezTo>
                  <a:cubicBezTo>
                    <a:pt x="10142" y="5422"/>
                    <a:pt x="10098" y="5429"/>
                    <a:pt x="10055" y="5429"/>
                  </a:cubicBezTo>
                  <a:cubicBezTo>
                    <a:pt x="9884" y="5429"/>
                    <a:pt x="9725" y="5325"/>
                    <a:pt x="9670" y="5154"/>
                  </a:cubicBezTo>
                  <a:cubicBezTo>
                    <a:pt x="9537" y="4766"/>
                    <a:pt x="9167" y="4505"/>
                    <a:pt x="8756" y="4505"/>
                  </a:cubicBezTo>
                  <a:cubicBezTo>
                    <a:pt x="8344" y="4505"/>
                    <a:pt x="7980" y="4766"/>
                    <a:pt x="7847" y="5154"/>
                  </a:cubicBezTo>
                  <a:cubicBezTo>
                    <a:pt x="7788" y="5322"/>
                    <a:pt x="7626" y="5432"/>
                    <a:pt x="7459" y="5432"/>
                  </a:cubicBezTo>
                  <a:cubicBezTo>
                    <a:pt x="7417" y="5432"/>
                    <a:pt x="7371" y="5426"/>
                    <a:pt x="7326" y="5408"/>
                  </a:cubicBezTo>
                  <a:cubicBezTo>
                    <a:pt x="7117" y="5333"/>
                    <a:pt x="7000" y="5103"/>
                    <a:pt x="7077" y="4894"/>
                  </a:cubicBezTo>
                  <a:cubicBezTo>
                    <a:pt x="7320" y="4170"/>
                    <a:pt x="7997" y="3689"/>
                    <a:pt x="8756" y="3689"/>
                  </a:cubicBezTo>
                  <a:close/>
                  <a:moveTo>
                    <a:pt x="7203" y="7100"/>
                  </a:moveTo>
                  <a:cubicBezTo>
                    <a:pt x="7516" y="7100"/>
                    <a:pt x="7806" y="7268"/>
                    <a:pt x="7945" y="7546"/>
                  </a:cubicBezTo>
                  <a:cubicBezTo>
                    <a:pt x="8095" y="7840"/>
                    <a:pt x="8055" y="8182"/>
                    <a:pt x="7847" y="8438"/>
                  </a:cubicBezTo>
                  <a:lnTo>
                    <a:pt x="7534" y="8813"/>
                  </a:lnTo>
                  <a:lnTo>
                    <a:pt x="7847" y="9184"/>
                  </a:lnTo>
                  <a:cubicBezTo>
                    <a:pt x="8055" y="9439"/>
                    <a:pt x="8095" y="9780"/>
                    <a:pt x="7945" y="10076"/>
                  </a:cubicBezTo>
                  <a:cubicBezTo>
                    <a:pt x="7806" y="10354"/>
                    <a:pt x="7516" y="10523"/>
                    <a:pt x="7203" y="10523"/>
                  </a:cubicBezTo>
                  <a:lnTo>
                    <a:pt x="6770" y="10523"/>
                  </a:lnTo>
                  <a:cubicBezTo>
                    <a:pt x="6561" y="10523"/>
                    <a:pt x="6375" y="10371"/>
                    <a:pt x="6353" y="10163"/>
                  </a:cubicBezTo>
                  <a:cubicBezTo>
                    <a:pt x="6329" y="9914"/>
                    <a:pt x="6521" y="9705"/>
                    <a:pt x="6757" y="9705"/>
                  </a:cubicBezTo>
                  <a:lnTo>
                    <a:pt x="7221" y="9705"/>
                  </a:lnTo>
                  <a:lnTo>
                    <a:pt x="6909" y="9334"/>
                  </a:lnTo>
                  <a:cubicBezTo>
                    <a:pt x="6653" y="9034"/>
                    <a:pt x="6653" y="8594"/>
                    <a:pt x="6909" y="8292"/>
                  </a:cubicBezTo>
                  <a:lnTo>
                    <a:pt x="7221" y="7917"/>
                  </a:lnTo>
                  <a:lnTo>
                    <a:pt x="5952" y="7917"/>
                  </a:lnTo>
                  <a:cubicBezTo>
                    <a:pt x="5744" y="7917"/>
                    <a:pt x="5565" y="7760"/>
                    <a:pt x="5541" y="7557"/>
                  </a:cubicBezTo>
                  <a:cubicBezTo>
                    <a:pt x="5513" y="7308"/>
                    <a:pt x="5704" y="7100"/>
                    <a:pt x="5947" y="7100"/>
                  </a:cubicBezTo>
                  <a:close/>
                  <a:moveTo>
                    <a:pt x="6462" y="1"/>
                  </a:moveTo>
                  <a:cubicBezTo>
                    <a:pt x="2895" y="1"/>
                    <a:pt x="0" y="2901"/>
                    <a:pt x="0" y="6463"/>
                  </a:cubicBezTo>
                  <a:cubicBezTo>
                    <a:pt x="0" y="10024"/>
                    <a:pt x="2895" y="12925"/>
                    <a:pt x="6462" y="12925"/>
                  </a:cubicBezTo>
                  <a:cubicBezTo>
                    <a:pt x="8119" y="12925"/>
                    <a:pt x="9630" y="12300"/>
                    <a:pt x="10776" y="11269"/>
                  </a:cubicBezTo>
                  <a:cubicBezTo>
                    <a:pt x="10017" y="10702"/>
                    <a:pt x="8825" y="9578"/>
                    <a:pt x="8825" y="8420"/>
                  </a:cubicBezTo>
                  <a:cubicBezTo>
                    <a:pt x="8825" y="7308"/>
                    <a:pt x="9728" y="6405"/>
                    <a:pt x="10840" y="6405"/>
                  </a:cubicBezTo>
                  <a:cubicBezTo>
                    <a:pt x="11170" y="6405"/>
                    <a:pt x="11489" y="6485"/>
                    <a:pt x="11773" y="6631"/>
                  </a:cubicBezTo>
                  <a:cubicBezTo>
                    <a:pt x="12056" y="6485"/>
                    <a:pt x="12375" y="6405"/>
                    <a:pt x="12705" y="6405"/>
                  </a:cubicBezTo>
                  <a:cubicBezTo>
                    <a:pt x="12775" y="6405"/>
                    <a:pt x="12850" y="6410"/>
                    <a:pt x="12925" y="6416"/>
                  </a:cubicBezTo>
                  <a:cubicBezTo>
                    <a:pt x="12896" y="2872"/>
                    <a:pt x="10006" y="1"/>
                    <a:pt x="6462"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45" name="Shape 1545"/>
        <p:cNvGrpSpPr/>
        <p:nvPr/>
      </p:nvGrpSpPr>
      <p:grpSpPr>
        <a:xfrm>
          <a:off x="0" y="0"/>
          <a:ext cx="0" cy="0"/>
          <a:chOff x="0" y="0"/>
          <a:chExt cx="0" cy="0"/>
        </a:xfrm>
      </p:grpSpPr>
      <p:grpSp>
        <p:nvGrpSpPr>
          <p:cNvPr id="1546" name="Google Shape;1546;p43"/>
          <p:cNvGrpSpPr/>
          <p:nvPr/>
        </p:nvGrpSpPr>
        <p:grpSpPr>
          <a:xfrm>
            <a:off x="0" y="0"/>
            <a:ext cx="9144000" cy="5143500"/>
            <a:chOff x="0" y="0"/>
            <a:chExt cx="9144000" cy="5143500"/>
          </a:xfrm>
        </p:grpSpPr>
        <p:sp>
          <p:nvSpPr>
            <p:cNvPr id="1547" name="Google Shape;1547;p4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49" name="Google Shape;1549;p43"/>
          <p:cNvSpPr/>
          <p:nvPr/>
        </p:nvSpPr>
        <p:spPr>
          <a:xfrm>
            <a:off x="3051975" y="2068725"/>
            <a:ext cx="2569800" cy="26808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Focuses on distillation method to compress Bert-base model into smaller and cheaper model with 60% of parameter as compared to the original model </a:t>
            </a:r>
            <a:endParaRPr b="0" i="0" sz="1400" u="none" cap="none" strike="noStrike">
              <a:solidFill>
                <a:srgbClr val="000000"/>
              </a:solidFill>
              <a:latin typeface="Montserrat"/>
              <a:ea typeface="Montserrat"/>
              <a:cs typeface="Montserrat"/>
              <a:sym typeface="Montserrat"/>
            </a:endParaRPr>
          </a:p>
        </p:txBody>
      </p:sp>
      <p:sp>
        <p:nvSpPr>
          <p:cNvPr id="1550" name="Google Shape;1550;p43"/>
          <p:cNvSpPr txBox="1"/>
          <p:nvPr>
            <p:ph type="title"/>
          </p:nvPr>
        </p:nvSpPr>
        <p:spPr>
          <a:xfrm>
            <a:off x="811700" y="489275"/>
            <a:ext cx="41889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solidFill>
                  <a:schemeClr val="dk1"/>
                </a:solidFill>
              </a:rPr>
              <a:t>DistilBert</a:t>
            </a:r>
            <a:endParaRPr>
              <a:solidFill>
                <a:schemeClr val="dk1"/>
              </a:solidFill>
            </a:endParaRPr>
          </a:p>
        </p:txBody>
      </p:sp>
      <p:pic>
        <p:nvPicPr>
          <p:cNvPr id="1551" name="Google Shape;1551;p43"/>
          <p:cNvPicPr preferRelativeResize="0"/>
          <p:nvPr/>
        </p:nvPicPr>
        <p:blipFill rotWithShape="1">
          <a:blip r:embed="rId3">
            <a:alphaModFix/>
          </a:blip>
          <a:srcRect b="0" l="0" r="0" t="0"/>
          <a:stretch/>
        </p:blipFill>
        <p:spPr>
          <a:xfrm rot="-330952">
            <a:off x="194411" y="4386800"/>
            <a:ext cx="590294" cy="590042"/>
          </a:xfrm>
          <a:prstGeom prst="rect">
            <a:avLst/>
          </a:prstGeom>
          <a:noFill/>
          <a:ln>
            <a:noFill/>
          </a:ln>
          <a:effectLst>
            <a:outerShdw blurRad="400050" rotWithShape="0" algn="bl" dir="5400000" dist="19050">
              <a:srgbClr val="000000">
                <a:alpha val="24705"/>
              </a:srgbClr>
            </a:outerShdw>
          </a:effectLst>
        </p:spPr>
      </p:pic>
      <p:pic>
        <p:nvPicPr>
          <p:cNvPr id="1552" name="Google Shape;1552;p43"/>
          <p:cNvPicPr preferRelativeResize="0"/>
          <p:nvPr/>
        </p:nvPicPr>
        <p:blipFill rotWithShape="1">
          <a:blip r:embed="rId4">
            <a:alphaModFix/>
          </a:blip>
          <a:srcRect b="0" l="0" r="0" t="0"/>
          <a:stretch/>
        </p:blipFill>
        <p:spPr>
          <a:xfrm rot="694674">
            <a:off x="-11000" y="153416"/>
            <a:ext cx="1245225" cy="1244402"/>
          </a:xfrm>
          <a:prstGeom prst="rect">
            <a:avLst/>
          </a:prstGeom>
          <a:noFill/>
          <a:ln>
            <a:noFill/>
          </a:ln>
          <a:effectLst>
            <a:outerShdw blurRad="400050" rotWithShape="0" algn="bl" dir="5400000" dist="19050">
              <a:schemeClr val="dk1">
                <a:alpha val="28627"/>
              </a:schemeClr>
            </a:outerShdw>
          </a:effectLst>
        </p:spPr>
      </p:pic>
      <p:grpSp>
        <p:nvGrpSpPr>
          <p:cNvPr id="1553" name="Google Shape;1553;p43"/>
          <p:cNvGrpSpPr/>
          <p:nvPr/>
        </p:nvGrpSpPr>
        <p:grpSpPr>
          <a:xfrm>
            <a:off x="574862" y="818015"/>
            <a:ext cx="545386" cy="507057"/>
            <a:chOff x="7145992" y="2142758"/>
            <a:chExt cx="363833" cy="338241"/>
          </a:xfrm>
        </p:grpSpPr>
        <p:sp>
          <p:nvSpPr>
            <p:cNvPr id="1554" name="Google Shape;1554;p43"/>
            <p:cNvSpPr/>
            <p:nvPr/>
          </p:nvSpPr>
          <p:spPr>
            <a:xfrm>
              <a:off x="7398247" y="2331530"/>
              <a:ext cx="111578" cy="97029"/>
            </a:xfrm>
            <a:custGeom>
              <a:rect b="b" l="l" r="r" t="t"/>
              <a:pathLst>
                <a:path extrusionOk="0" h="3708" w="4264">
                  <a:moveTo>
                    <a:pt x="1200" y="1"/>
                  </a:moveTo>
                  <a:cubicBezTo>
                    <a:pt x="540" y="1"/>
                    <a:pt x="1" y="540"/>
                    <a:pt x="1" y="1206"/>
                  </a:cubicBezTo>
                  <a:cubicBezTo>
                    <a:pt x="1" y="2133"/>
                    <a:pt x="1432" y="3336"/>
                    <a:pt x="2029" y="3684"/>
                  </a:cubicBezTo>
                  <a:cubicBezTo>
                    <a:pt x="2063" y="3702"/>
                    <a:pt x="2098" y="3707"/>
                    <a:pt x="2133" y="3707"/>
                  </a:cubicBezTo>
                  <a:cubicBezTo>
                    <a:pt x="2167" y="3707"/>
                    <a:pt x="2202" y="3702"/>
                    <a:pt x="2231" y="3684"/>
                  </a:cubicBezTo>
                  <a:cubicBezTo>
                    <a:pt x="2590" y="3475"/>
                    <a:pt x="4263" y="2168"/>
                    <a:pt x="4263" y="1206"/>
                  </a:cubicBezTo>
                  <a:cubicBezTo>
                    <a:pt x="4263" y="540"/>
                    <a:pt x="3725" y="1"/>
                    <a:pt x="3065" y="1"/>
                  </a:cubicBezTo>
                  <a:cubicBezTo>
                    <a:pt x="2694" y="1"/>
                    <a:pt x="2352" y="175"/>
                    <a:pt x="2133" y="447"/>
                  </a:cubicBezTo>
                  <a:cubicBezTo>
                    <a:pt x="1906" y="175"/>
                    <a:pt x="1564" y="1"/>
                    <a:pt x="1200"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3"/>
            <p:cNvSpPr/>
            <p:nvPr/>
          </p:nvSpPr>
          <p:spPr>
            <a:xfrm>
              <a:off x="7145992" y="2142758"/>
              <a:ext cx="338215" cy="338241"/>
            </a:xfrm>
            <a:custGeom>
              <a:rect b="b" l="l" r="r" t="t"/>
              <a:pathLst>
                <a:path extrusionOk="0" h="12926" w="12925">
                  <a:moveTo>
                    <a:pt x="4164" y="3689"/>
                  </a:moveTo>
                  <a:cubicBezTo>
                    <a:pt x="4928" y="3689"/>
                    <a:pt x="5599" y="4170"/>
                    <a:pt x="5848" y="4894"/>
                  </a:cubicBezTo>
                  <a:cubicBezTo>
                    <a:pt x="5923" y="5103"/>
                    <a:pt x="5808" y="5333"/>
                    <a:pt x="5594" y="5408"/>
                  </a:cubicBezTo>
                  <a:cubicBezTo>
                    <a:pt x="5551" y="5422"/>
                    <a:pt x="5507" y="5429"/>
                    <a:pt x="5463" y="5429"/>
                  </a:cubicBezTo>
                  <a:cubicBezTo>
                    <a:pt x="5293" y="5429"/>
                    <a:pt x="5134" y="5325"/>
                    <a:pt x="5078" y="5154"/>
                  </a:cubicBezTo>
                  <a:cubicBezTo>
                    <a:pt x="4945" y="4766"/>
                    <a:pt x="4581" y="4505"/>
                    <a:pt x="4164" y="4505"/>
                  </a:cubicBezTo>
                  <a:cubicBezTo>
                    <a:pt x="3752" y="4505"/>
                    <a:pt x="3387" y="4766"/>
                    <a:pt x="3255" y="5154"/>
                  </a:cubicBezTo>
                  <a:cubicBezTo>
                    <a:pt x="3197" y="5322"/>
                    <a:pt x="3034" y="5432"/>
                    <a:pt x="2866" y="5432"/>
                  </a:cubicBezTo>
                  <a:cubicBezTo>
                    <a:pt x="2825" y="5432"/>
                    <a:pt x="2780" y="5426"/>
                    <a:pt x="2734" y="5408"/>
                  </a:cubicBezTo>
                  <a:cubicBezTo>
                    <a:pt x="2525" y="5333"/>
                    <a:pt x="2409" y="5103"/>
                    <a:pt x="2484" y="4894"/>
                  </a:cubicBezTo>
                  <a:cubicBezTo>
                    <a:pt x="2727" y="4170"/>
                    <a:pt x="3405" y="3689"/>
                    <a:pt x="4164" y="3689"/>
                  </a:cubicBezTo>
                  <a:close/>
                  <a:moveTo>
                    <a:pt x="8756" y="3689"/>
                  </a:moveTo>
                  <a:cubicBezTo>
                    <a:pt x="9514" y="3689"/>
                    <a:pt x="10191" y="4170"/>
                    <a:pt x="10440" y="4894"/>
                  </a:cubicBezTo>
                  <a:cubicBezTo>
                    <a:pt x="10509" y="5103"/>
                    <a:pt x="10400" y="5333"/>
                    <a:pt x="10186" y="5408"/>
                  </a:cubicBezTo>
                  <a:cubicBezTo>
                    <a:pt x="10142" y="5422"/>
                    <a:pt x="10098" y="5429"/>
                    <a:pt x="10055" y="5429"/>
                  </a:cubicBezTo>
                  <a:cubicBezTo>
                    <a:pt x="9884" y="5429"/>
                    <a:pt x="9725" y="5325"/>
                    <a:pt x="9670" y="5154"/>
                  </a:cubicBezTo>
                  <a:cubicBezTo>
                    <a:pt x="9537" y="4766"/>
                    <a:pt x="9167" y="4505"/>
                    <a:pt x="8756" y="4505"/>
                  </a:cubicBezTo>
                  <a:cubicBezTo>
                    <a:pt x="8344" y="4505"/>
                    <a:pt x="7980" y="4766"/>
                    <a:pt x="7847" y="5154"/>
                  </a:cubicBezTo>
                  <a:cubicBezTo>
                    <a:pt x="7788" y="5322"/>
                    <a:pt x="7626" y="5432"/>
                    <a:pt x="7459" y="5432"/>
                  </a:cubicBezTo>
                  <a:cubicBezTo>
                    <a:pt x="7417" y="5432"/>
                    <a:pt x="7371" y="5426"/>
                    <a:pt x="7326" y="5408"/>
                  </a:cubicBezTo>
                  <a:cubicBezTo>
                    <a:pt x="7117" y="5333"/>
                    <a:pt x="7000" y="5103"/>
                    <a:pt x="7077" y="4894"/>
                  </a:cubicBezTo>
                  <a:cubicBezTo>
                    <a:pt x="7320" y="4170"/>
                    <a:pt x="7997" y="3689"/>
                    <a:pt x="8756" y="3689"/>
                  </a:cubicBezTo>
                  <a:close/>
                  <a:moveTo>
                    <a:pt x="7203" y="7100"/>
                  </a:moveTo>
                  <a:cubicBezTo>
                    <a:pt x="7516" y="7100"/>
                    <a:pt x="7806" y="7268"/>
                    <a:pt x="7945" y="7546"/>
                  </a:cubicBezTo>
                  <a:cubicBezTo>
                    <a:pt x="8095" y="7840"/>
                    <a:pt x="8055" y="8182"/>
                    <a:pt x="7847" y="8438"/>
                  </a:cubicBezTo>
                  <a:lnTo>
                    <a:pt x="7534" y="8813"/>
                  </a:lnTo>
                  <a:lnTo>
                    <a:pt x="7847" y="9184"/>
                  </a:lnTo>
                  <a:cubicBezTo>
                    <a:pt x="8055" y="9439"/>
                    <a:pt x="8095" y="9780"/>
                    <a:pt x="7945" y="10076"/>
                  </a:cubicBezTo>
                  <a:cubicBezTo>
                    <a:pt x="7806" y="10354"/>
                    <a:pt x="7516" y="10523"/>
                    <a:pt x="7203" y="10523"/>
                  </a:cubicBezTo>
                  <a:lnTo>
                    <a:pt x="6770" y="10523"/>
                  </a:lnTo>
                  <a:cubicBezTo>
                    <a:pt x="6561" y="10523"/>
                    <a:pt x="6375" y="10371"/>
                    <a:pt x="6353" y="10163"/>
                  </a:cubicBezTo>
                  <a:cubicBezTo>
                    <a:pt x="6329" y="9914"/>
                    <a:pt x="6521" y="9705"/>
                    <a:pt x="6757" y="9705"/>
                  </a:cubicBezTo>
                  <a:lnTo>
                    <a:pt x="7221" y="9705"/>
                  </a:lnTo>
                  <a:lnTo>
                    <a:pt x="6909" y="9334"/>
                  </a:lnTo>
                  <a:cubicBezTo>
                    <a:pt x="6653" y="9034"/>
                    <a:pt x="6653" y="8594"/>
                    <a:pt x="6909" y="8292"/>
                  </a:cubicBezTo>
                  <a:lnTo>
                    <a:pt x="7221" y="7917"/>
                  </a:lnTo>
                  <a:lnTo>
                    <a:pt x="5952" y="7917"/>
                  </a:lnTo>
                  <a:cubicBezTo>
                    <a:pt x="5744" y="7917"/>
                    <a:pt x="5565" y="7760"/>
                    <a:pt x="5541" y="7557"/>
                  </a:cubicBezTo>
                  <a:cubicBezTo>
                    <a:pt x="5513" y="7308"/>
                    <a:pt x="5704" y="7100"/>
                    <a:pt x="5947" y="7100"/>
                  </a:cubicBezTo>
                  <a:close/>
                  <a:moveTo>
                    <a:pt x="6462" y="1"/>
                  </a:moveTo>
                  <a:cubicBezTo>
                    <a:pt x="2895" y="1"/>
                    <a:pt x="0" y="2901"/>
                    <a:pt x="0" y="6463"/>
                  </a:cubicBezTo>
                  <a:cubicBezTo>
                    <a:pt x="0" y="10024"/>
                    <a:pt x="2895" y="12925"/>
                    <a:pt x="6462" y="12925"/>
                  </a:cubicBezTo>
                  <a:cubicBezTo>
                    <a:pt x="8119" y="12925"/>
                    <a:pt x="9630" y="12300"/>
                    <a:pt x="10776" y="11269"/>
                  </a:cubicBezTo>
                  <a:cubicBezTo>
                    <a:pt x="10017" y="10702"/>
                    <a:pt x="8825" y="9578"/>
                    <a:pt x="8825" y="8420"/>
                  </a:cubicBezTo>
                  <a:cubicBezTo>
                    <a:pt x="8825" y="7308"/>
                    <a:pt x="9728" y="6405"/>
                    <a:pt x="10840" y="6405"/>
                  </a:cubicBezTo>
                  <a:cubicBezTo>
                    <a:pt x="11170" y="6405"/>
                    <a:pt x="11489" y="6485"/>
                    <a:pt x="11773" y="6631"/>
                  </a:cubicBezTo>
                  <a:cubicBezTo>
                    <a:pt x="12056" y="6485"/>
                    <a:pt x="12375" y="6405"/>
                    <a:pt x="12705" y="6405"/>
                  </a:cubicBezTo>
                  <a:cubicBezTo>
                    <a:pt x="12775" y="6405"/>
                    <a:pt x="12850" y="6410"/>
                    <a:pt x="12925" y="6416"/>
                  </a:cubicBezTo>
                  <a:cubicBezTo>
                    <a:pt x="12896" y="2872"/>
                    <a:pt x="10006" y="1"/>
                    <a:pt x="6462"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56" name="Google Shape;1556;p43"/>
          <p:cNvPicPr preferRelativeResize="0"/>
          <p:nvPr/>
        </p:nvPicPr>
        <p:blipFill rotWithShape="1">
          <a:blip r:embed="rId5">
            <a:alphaModFix/>
          </a:blip>
          <a:srcRect b="0" l="0" r="0" t="0"/>
          <a:stretch/>
        </p:blipFill>
        <p:spPr>
          <a:xfrm>
            <a:off x="293600" y="1477425"/>
            <a:ext cx="2668876" cy="2882375"/>
          </a:xfrm>
          <a:prstGeom prst="rect">
            <a:avLst/>
          </a:prstGeom>
          <a:noFill/>
          <a:ln>
            <a:noFill/>
          </a:ln>
        </p:spPr>
      </p:pic>
      <p:pic>
        <p:nvPicPr>
          <p:cNvPr id="1557" name="Google Shape;1557;p43"/>
          <p:cNvPicPr preferRelativeResize="0"/>
          <p:nvPr/>
        </p:nvPicPr>
        <p:blipFill rotWithShape="1">
          <a:blip r:embed="rId6">
            <a:alphaModFix/>
          </a:blip>
          <a:srcRect b="0" l="4746" r="4154" t="0"/>
          <a:stretch/>
        </p:blipFill>
        <p:spPr>
          <a:xfrm>
            <a:off x="4751325" y="209800"/>
            <a:ext cx="4188902" cy="2722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1" name="Shape 1561"/>
        <p:cNvGrpSpPr/>
        <p:nvPr/>
      </p:nvGrpSpPr>
      <p:grpSpPr>
        <a:xfrm>
          <a:off x="0" y="0"/>
          <a:ext cx="0" cy="0"/>
          <a:chOff x="0" y="0"/>
          <a:chExt cx="0" cy="0"/>
        </a:xfrm>
      </p:grpSpPr>
      <p:grpSp>
        <p:nvGrpSpPr>
          <p:cNvPr id="1562" name="Google Shape;1562;p44"/>
          <p:cNvGrpSpPr/>
          <p:nvPr/>
        </p:nvGrpSpPr>
        <p:grpSpPr>
          <a:xfrm>
            <a:off x="0" y="0"/>
            <a:ext cx="9144000" cy="5143500"/>
            <a:chOff x="0" y="0"/>
            <a:chExt cx="9144000" cy="5143500"/>
          </a:xfrm>
        </p:grpSpPr>
        <p:sp>
          <p:nvSpPr>
            <p:cNvPr id="1563" name="Google Shape;1563;p4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5" name="Google Shape;1565;p44"/>
          <p:cNvSpPr/>
          <p:nvPr/>
        </p:nvSpPr>
        <p:spPr>
          <a:xfrm>
            <a:off x="746800" y="1429800"/>
            <a:ext cx="2434500" cy="3165600"/>
          </a:xfrm>
          <a:prstGeom prst="roundRect">
            <a:avLst>
              <a:gd fmla="val 16667"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BERTweet, the first public large-scale pre-trained language model for English Tweets</a:t>
            </a:r>
            <a:endParaRPr b="0" i="0" sz="17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Montserrat"/>
                <a:ea typeface="Montserrat"/>
                <a:cs typeface="Montserrat"/>
                <a:sym typeface="Montserrat"/>
              </a:rPr>
              <a:t>Same Architecture as Bert-base of language model BERT</a:t>
            </a:r>
            <a:endParaRPr b="0" i="0" sz="1700" u="none" cap="none" strike="noStrike">
              <a:solidFill>
                <a:schemeClr val="dk1"/>
              </a:solidFill>
              <a:latin typeface="Montserrat"/>
              <a:ea typeface="Montserrat"/>
              <a:cs typeface="Montserrat"/>
              <a:sym typeface="Montserrat"/>
            </a:endParaRPr>
          </a:p>
        </p:txBody>
      </p:sp>
      <p:sp>
        <p:nvSpPr>
          <p:cNvPr id="1566" name="Google Shape;1566;p44"/>
          <p:cNvSpPr txBox="1"/>
          <p:nvPr>
            <p:ph type="title"/>
          </p:nvPr>
        </p:nvSpPr>
        <p:spPr>
          <a:xfrm>
            <a:off x="323550" y="441775"/>
            <a:ext cx="50214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a:solidFill>
                  <a:schemeClr val="dk1"/>
                </a:solidFill>
              </a:rPr>
              <a:t>Bertweet</a:t>
            </a:r>
            <a:endParaRPr>
              <a:solidFill>
                <a:schemeClr val="dk1"/>
              </a:solidFill>
            </a:endParaRPr>
          </a:p>
        </p:txBody>
      </p:sp>
      <p:pic>
        <p:nvPicPr>
          <p:cNvPr id="1567" name="Google Shape;1567;p44"/>
          <p:cNvPicPr preferRelativeResize="0"/>
          <p:nvPr/>
        </p:nvPicPr>
        <p:blipFill rotWithShape="1">
          <a:blip r:embed="rId3">
            <a:alphaModFix/>
          </a:blip>
          <a:srcRect b="0" l="0" r="0" t="0"/>
          <a:stretch/>
        </p:blipFill>
        <p:spPr>
          <a:xfrm rot="-330952">
            <a:off x="194411" y="4386800"/>
            <a:ext cx="590294" cy="590042"/>
          </a:xfrm>
          <a:prstGeom prst="rect">
            <a:avLst/>
          </a:prstGeom>
          <a:noFill/>
          <a:ln>
            <a:noFill/>
          </a:ln>
          <a:effectLst>
            <a:outerShdw blurRad="400050" rotWithShape="0" algn="bl" dir="5400000" dist="19050">
              <a:srgbClr val="000000">
                <a:alpha val="24705"/>
              </a:srgbClr>
            </a:outerShdw>
          </a:effectLst>
        </p:spPr>
      </p:pic>
      <p:pic>
        <p:nvPicPr>
          <p:cNvPr id="1568" name="Google Shape;1568;p44"/>
          <p:cNvPicPr preferRelativeResize="0"/>
          <p:nvPr/>
        </p:nvPicPr>
        <p:blipFill rotWithShape="1">
          <a:blip r:embed="rId4">
            <a:alphaModFix/>
          </a:blip>
          <a:srcRect b="0" l="0" r="0" t="0"/>
          <a:stretch/>
        </p:blipFill>
        <p:spPr>
          <a:xfrm rot="694674">
            <a:off x="7782725" y="112291"/>
            <a:ext cx="1245225" cy="1244402"/>
          </a:xfrm>
          <a:prstGeom prst="rect">
            <a:avLst/>
          </a:prstGeom>
          <a:noFill/>
          <a:ln>
            <a:noFill/>
          </a:ln>
          <a:effectLst>
            <a:outerShdw blurRad="400050" rotWithShape="0" algn="bl" dir="5400000" dist="19050">
              <a:schemeClr val="dk1">
                <a:alpha val="28627"/>
              </a:schemeClr>
            </a:outerShdw>
          </a:effectLst>
        </p:spPr>
      </p:pic>
      <p:grpSp>
        <p:nvGrpSpPr>
          <p:cNvPr id="1569" name="Google Shape;1569;p44"/>
          <p:cNvGrpSpPr/>
          <p:nvPr/>
        </p:nvGrpSpPr>
        <p:grpSpPr>
          <a:xfrm>
            <a:off x="582967" y="753083"/>
            <a:ext cx="545416" cy="544554"/>
            <a:chOff x="843942" y="2689894"/>
            <a:chExt cx="364461" cy="363885"/>
          </a:xfrm>
        </p:grpSpPr>
        <p:sp>
          <p:nvSpPr>
            <p:cNvPr id="1570" name="Google Shape;1570;p44"/>
            <p:cNvSpPr/>
            <p:nvPr/>
          </p:nvSpPr>
          <p:spPr>
            <a:xfrm>
              <a:off x="1132020" y="2689894"/>
              <a:ext cx="76383" cy="116864"/>
            </a:xfrm>
            <a:custGeom>
              <a:rect b="b" l="l" r="r" t="t"/>
              <a:pathLst>
                <a:path extrusionOk="0" h="4466" w="2919">
                  <a:moveTo>
                    <a:pt x="996" y="1"/>
                  </a:moveTo>
                  <a:cubicBezTo>
                    <a:pt x="971" y="1"/>
                    <a:pt x="946" y="3"/>
                    <a:pt x="921" y="8"/>
                  </a:cubicBezTo>
                  <a:cubicBezTo>
                    <a:pt x="794" y="30"/>
                    <a:pt x="684" y="112"/>
                    <a:pt x="625" y="227"/>
                  </a:cubicBezTo>
                  <a:lnTo>
                    <a:pt x="0" y="1513"/>
                  </a:lnTo>
                  <a:cubicBezTo>
                    <a:pt x="417" y="1831"/>
                    <a:pt x="805" y="2196"/>
                    <a:pt x="1141" y="2595"/>
                  </a:cubicBezTo>
                  <a:cubicBezTo>
                    <a:pt x="1616" y="3157"/>
                    <a:pt x="2010" y="3782"/>
                    <a:pt x="2304" y="4466"/>
                  </a:cubicBezTo>
                  <a:lnTo>
                    <a:pt x="2832" y="3650"/>
                  </a:lnTo>
                  <a:cubicBezTo>
                    <a:pt x="2902" y="3539"/>
                    <a:pt x="2913" y="3407"/>
                    <a:pt x="2873" y="3290"/>
                  </a:cubicBezTo>
                  <a:cubicBezTo>
                    <a:pt x="2825" y="3169"/>
                    <a:pt x="2728" y="3076"/>
                    <a:pt x="2606" y="3041"/>
                  </a:cubicBezTo>
                  <a:lnTo>
                    <a:pt x="1165" y="2595"/>
                  </a:lnTo>
                  <a:lnTo>
                    <a:pt x="2589" y="2242"/>
                  </a:lnTo>
                  <a:cubicBezTo>
                    <a:pt x="2728" y="2208"/>
                    <a:pt x="2843" y="2092"/>
                    <a:pt x="2884" y="1953"/>
                  </a:cubicBezTo>
                  <a:cubicBezTo>
                    <a:pt x="2919" y="1809"/>
                    <a:pt x="2878" y="1657"/>
                    <a:pt x="2768" y="1553"/>
                  </a:cubicBezTo>
                  <a:lnTo>
                    <a:pt x="1274" y="112"/>
                  </a:lnTo>
                  <a:cubicBezTo>
                    <a:pt x="1199" y="41"/>
                    <a:pt x="1101" y="1"/>
                    <a:pt x="996"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4"/>
            <p:cNvSpPr/>
            <p:nvPr/>
          </p:nvSpPr>
          <p:spPr>
            <a:xfrm>
              <a:off x="901092" y="2827352"/>
              <a:ext cx="228207" cy="106554"/>
            </a:xfrm>
            <a:custGeom>
              <a:rect b="b" l="l" r="r" t="t"/>
              <a:pathLst>
                <a:path extrusionOk="0" h="4072" w="8721">
                  <a:moveTo>
                    <a:pt x="2039" y="817"/>
                  </a:moveTo>
                  <a:cubicBezTo>
                    <a:pt x="2710" y="817"/>
                    <a:pt x="3260" y="1361"/>
                    <a:pt x="3260" y="2038"/>
                  </a:cubicBezTo>
                  <a:cubicBezTo>
                    <a:pt x="3260" y="2711"/>
                    <a:pt x="2710" y="3261"/>
                    <a:pt x="2039" y="3261"/>
                  </a:cubicBezTo>
                  <a:cubicBezTo>
                    <a:pt x="1366" y="3261"/>
                    <a:pt x="817" y="2711"/>
                    <a:pt x="817" y="2038"/>
                  </a:cubicBezTo>
                  <a:cubicBezTo>
                    <a:pt x="817" y="1361"/>
                    <a:pt x="1366" y="817"/>
                    <a:pt x="2039" y="817"/>
                  </a:cubicBezTo>
                  <a:close/>
                  <a:moveTo>
                    <a:pt x="6671" y="829"/>
                  </a:moveTo>
                  <a:cubicBezTo>
                    <a:pt x="7342" y="829"/>
                    <a:pt x="7893" y="1378"/>
                    <a:pt x="7893" y="2051"/>
                  </a:cubicBezTo>
                  <a:cubicBezTo>
                    <a:pt x="7893" y="2722"/>
                    <a:pt x="7342" y="3272"/>
                    <a:pt x="6671" y="3272"/>
                  </a:cubicBezTo>
                  <a:cubicBezTo>
                    <a:pt x="5994" y="3272"/>
                    <a:pt x="5449" y="2722"/>
                    <a:pt x="5449" y="2051"/>
                  </a:cubicBezTo>
                  <a:cubicBezTo>
                    <a:pt x="5449" y="1378"/>
                    <a:pt x="5994" y="829"/>
                    <a:pt x="6671" y="829"/>
                  </a:cubicBezTo>
                  <a:close/>
                  <a:moveTo>
                    <a:pt x="2039" y="1"/>
                  </a:moveTo>
                  <a:cubicBezTo>
                    <a:pt x="915" y="1"/>
                    <a:pt x="0" y="915"/>
                    <a:pt x="0" y="2038"/>
                  </a:cubicBezTo>
                  <a:cubicBezTo>
                    <a:pt x="0" y="3163"/>
                    <a:pt x="915" y="4072"/>
                    <a:pt x="2039" y="4072"/>
                  </a:cubicBezTo>
                  <a:cubicBezTo>
                    <a:pt x="2363" y="4072"/>
                    <a:pt x="2675" y="4002"/>
                    <a:pt x="2964" y="3852"/>
                  </a:cubicBezTo>
                  <a:cubicBezTo>
                    <a:pt x="3416" y="3620"/>
                    <a:pt x="3886" y="3510"/>
                    <a:pt x="4361" y="3510"/>
                  </a:cubicBezTo>
                  <a:cubicBezTo>
                    <a:pt x="4835" y="3510"/>
                    <a:pt x="5305" y="3620"/>
                    <a:pt x="5756" y="3852"/>
                  </a:cubicBezTo>
                  <a:cubicBezTo>
                    <a:pt x="6046" y="4002"/>
                    <a:pt x="6358" y="4072"/>
                    <a:pt x="6682" y="4072"/>
                  </a:cubicBezTo>
                  <a:cubicBezTo>
                    <a:pt x="7806" y="4072"/>
                    <a:pt x="8721" y="3163"/>
                    <a:pt x="8721" y="2038"/>
                  </a:cubicBezTo>
                  <a:cubicBezTo>
                    <a:pt x="8721" y="915"/>
                    <a:pt x="7806" y="1"/>
                    <a:pt x="6682" y="1"/>
                  </a:cubicBezTo>
                  <a:cubicBezTo>
                    <a:pt x="6358" y="1"/>
                    <a:pt x="6046" y="76"/>
                    <a:pt x="5756" y="221"/>
                  </a:cubicBezTo>
                  <a:cubicBezTo>
                    <a:pt x="5308" y="452"/>
                    <a:pt x="4834" y="568"/>
                    <a:pt x="4360" y="568"/>
                  </a:cubicBezTo>
                  <a:cubicBezTo>
                    <a:pt x="3887" y="568"/>
                    <a:pt x="3413" y="452"/>
                    <a:pt x="2964" y="221"/>
                  </a:cubicBezTo>
                  <a:cubicBezTo>
                    <a:pt x="2675" y="76"/>
                    <a:pt x="2363" y="1"/>
                    <a:pt x="2039" y="1"/>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4"/>
            <p:cNvSpPr/>
            <p:nvPr/>
          </p:nvSpPr>
          <p:spPr>
            <a:xfrm>
              <a:off x="943824" y="2869952"/>
              <a:ext cx="21222" cy="21379"/>
            </a:xfrm>
            <a:custGeom>
              <a:rect b="b" l="l" r="r" t="t"/>
              <a:pathLst>
                <a:path extrusionOk="0" h="817" w="811">
                  <a:moveTo>
                    <a:pt x="406" y="0"/>
                  </a:moveTo>
                  <a:cubicBezTo>
                    <a:pt x="179" y="0"/>
                    <a:pt x="0" y="185"/>
                    <a:pt x="0" y="410"/>
                  </a:cubicBezTo>
                  <a:cubicBezTo>
                    <a:pt x="0" y="637"/>
                    <a:pt x="179" y="816"/>
                    <a:pt x="406" y="816"/>
                  </a:cubicBezTo>
                  <a:cubicBezTo>
                    <a:pt x="631" y="816"/>
                    <a:pt x="810" y="637"/>
                    <a:pt x="810" y="410"/>
                  </a:cubicBezTo>
                  <a:cubicBezTo>
                    <a:pt x="810" y="185"/>
                    <a:pt x="631" y="0"/>
                    <a:pt x="406"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4"/>
            <p:cNvSpPr/>
            <p:nvPr/>
          </p:nvSpPr>
          <p:spPr>
            <a:xfrm>
              <a:off x="1064875" y="2870397"/>
              <a:ext cx="21405" cy="21222"/>
            </a:xfrm>
            <a:custGeom>
              <a:rect b="b" l="l" r="r" t="t"/>
              <a:pathLst>
                <a:path extrusionOk="0" h="811" w="818">
                  <a:moveTo>
                    <a:pt x="412" y="0"/>
                  </a:moveTo>
                  <a:cubicBezTo>
                    <a:pt x="187" y="0"/>
                    <a:pt x="1" y="179"/>
                    <a:pt x="1" y="406"/>
                  </a:cubicBezTo>
                  <a:cubicBezTo>
                    <a:pt x="1" y="631"/>
                    <a:pt x="187" y="810"/>
                    <a:pt x="412" y="810"/>
                  </a:cubicBezTo>
                  <a:cubicBezTo>
                    <a:pt x="638" y="810"/>
                    <a:pt x="818" y="631"/>
                    <a:pt x="818" y="406"/>
                  </a:cubicBezTo>
                  <a:cubicBezTo>
                    <a:pt x="818" y="179"/>
                    <a:pt x="638" y="0"/>
                    <a:pt x="412"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4"/>
            <p:cNvSpPr/>
            <p:nvPr/>
          </p:nvSpPr>
          <p:spPr>
            <a:xfrm>
              <a:off x="843942" y="2711142"/>
              <a:ext cx="342506" cy="342637"/>
            </a:xfrm>
            <a:custGeom>
              <a:rect b="b" l="l" r="r" t="t"/>
              <a:pathLst>
                <a:path extrusionOk="0" h="13094" w="13089">
                  <a:moveTo>
                    <a:pt x="8866" y="3625"/>
                  </a:moveTo>
                  <a:cubicBezTo>
                    <a:pt x="10442" y="3625"/>
                    <a:pt x="11715" y="4905"/>
                    <a:pt x="11715" y="6479"/>
                  </a:cubicBezTo>
                  <a:cubicBezTo>
                    <a:pt x="11715" y="8050"/>
                    <a:pt x="10442" y="9328"/>
                    <a:pt x="8866" y="9328"/>
                  </a:cubicBezTo>
                  <a:cubicBezTo>
                    <a:pt x="8414" y="9328"/>
                    <a:pt x="7970" y="9224"/>
                    <a:pt x="7569" y="9016"/>
                  </a:cubicBezTo>
                  <a:cubicBezTo>
                    <a:pt x="7234" y="8845"/>
                    <a:pt x="6889" y="8760"/>
                    <a:pt x="6544" y="8760"/>
                  </a:cubicBezTo>
                  <a:cubicBezTo>
                    <a:pt x="6200" y="8760"/>
                    <a:pt x="5855" y="8845"/>
                    <a:pt x="5519" y="9016"/>
                  </a:cubicBezTo>
                  <a:cubicBezTo>
                    <a:pt x="5121" y="9224"/>
                    <a:pt x="4675" y="9328"/>
                    <a:pt x="4223" y="9328"/>
                  </a:cubicBezTo>
                  <a:cubicBezTo>
                    <a:pt x="2654" y="9328"/>
                    <a:pt x="1374" y="8050"/>
                    <a:pt x="1374" y="6479"/>
                  </a:cubicBezTo>
                  <a:cubicBezTo>
                    <a:pt x="1374" y="4905"/>
                    <a:pt x="2654" y="3625"/>
                    <a:pt x="4223" y="3625"/>
                  </a:cubicBezTo>
                  <a:cubicBezTo>
                    <a:pt x="4675" y="3625"/>
                    <a:pt x="5121" y="3735"/>
                    <a:pt x="5519" y="3937"/>
                  </a:cubicBezTo>
                  <a:cubicBezTo>
                    <a:pt x="5855" y="4108"/>
                    <a:pt x="6200" y="4194"/>
                    <a:pt x="6544" y="4194"/>
                  </a:cubicBezTo>
                  <a:cubicBezTo>
                    <a:pt x="6889" y="4194"/>
                    <a:pt x="7234" y="4108"/>
                    <a:pt x="7569" y="3937"/>
                  </a:cubicBezTo>
                  <a:cubicBezTo>
                    <a:pt x="7970" y="3735"/>
                    <a:pt x="8414" y="3625"/>
                    <a:pt x="8866" y="3625"/>
                  </a:cubicBezTo>
                  <a:close/>
                  <a:moveTo>
                    <a:pt x="6545" y="0"/>
                  </a:moveTo>
                  <a:cubicBezTo>
                    <a:pt x="2937" y="0"/>
                    <a:pt x="1" y="2935"/>
                    <a:pt x="1" y="6543"/>
                  </a:cubicBezTo>
                  <a:cubicBezTo>
                    <a:pt x="1" y="10157"/>
                    <a:pt x="2937" y="13093"/>
                    <a:pt x="6545" y="13093"/>
                  </a:cubicBezTo>
                  <a:cubicBezTo>
                    <a:pt x="10152" y="13093"/>
                    <a:pt x="13088" y="10157"/>
                    <a:pt x="13088" y="6543"/>
                  </a:cubicBezTo>
                  <a:cubicBezTo>
                    <a:pt x="13088" y="2935"/>
                    <a:pt x="10152" y="0"/>
                    <a:pt x="6545" y="0"/>
                  </a:cubicBezTo>
                  <a:close/>
                </a:path>
              </a:pathLst>
            </a:custGeom>
            <a:gradFill>
              <a:gsLst>
                <a:gs pos="0">
                  <a:srgbClr val="EE746D"/>
                </a:gs>
                <a:gs pos="35000">
                  <a:schemeClr val="accent4"/>
                </a:gs>
                <a:gs pos="66000">
                  <a:schemeClr val="accent4"/>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5" name="Google Shape;1575;p44"/>
          <p:cNvSpPr/>
          <p:nvPr/>
        </p:nvSpPr>
        <p:spPr>
          <a:xfrm>
            <a:off x="4965125" y="1076825"/>
            <a:ext cx="2434500" cy="6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80GB corpus of 850M English Tweets</a:t>
            </a:r>
            <a:endParaRPr b="0" i="0" sz="1400" u="none" cap="none" strike="noStrike">
              <a:solidFill>
                <a:srgbClr val="000000"/>
              </a:solidFill>
              <a:latin typeface="Montserrat"/>
              <a:ea typeface="Montserrat"/>
              <a:cs typeface="Montserrat"/>
              <a:sym typeface="Montserrat"/>
            </a:endParaRPr>
          </a:p>
        </p:txBody>
      </p:sp>
      <p:cxnSp>
        <p:nvCxnSpPr>
          <p:cNvPr id="1576" name="Google Shape;1576;p44"/>
          <p:cNvCxnSpPr/>
          <p:nvPr/>
        </p:nvCxnSpPr>
        <p:spPr>
          <a:xfrm flipH="1">
            <a:off x="5217875" y="1783263"/>
            <a:ext cx="327000" cy="142200"/>
          </a:xfrm>
          <a:prstGeom prst="straightConnector1">
            <a:avLst/>
          </a:prstGeom>
          <a:noFill/>
          <a:ln cap="flat" cmpd="sng" w="9525">
            <a:solidFill>
              <a:schemeClr val="dk2"/>
            </a:solidFill>
            <a:prstDash val="solid"/>
            <a:round/>
            <a:headEnd len="sm" w="sm" type="none"/>
            <a:tailEnd len="med" w="med" type="triangle"/>
          </a:ln>
        </p:spPr>
      </p:cxnSp>
      <p:sp>
        <p:nvSpPr>
          <p:cNvPr id="1577" name="Google Shape;1577;p44"/>
          <p:cNvSpPr/>
          <p:nvPr/>
        </p:nvSpPr>
        <p:spPr>
          <a:xfrm>
            <a:off x="3354750" y="1987800"/>
            <a:ext cx="2434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845M General English Tweets</a:t>
            </a:r>
            <a:endParaRPr b="0" i="0" sz="1400" u="none" cap="none" strike="noStrike">
              <a:solidFill>
                <a:srgbClr val="000000"/>
              </a:solidFill>
              <a:latin typeface="Montserrat"/>
              <a:ea typeface="Montserrat"/>
              <a:cs typeface="Montserrat"/>
              <a:sym typeface="Montserrat"/>
            </a:endParaRPr>
          </a:p>
        </p:txBody>
      </p:sp>
      <p:cxnSp>
        <p:nvCxnSpPr>
          <p:cNvPr id="1578" name="Google Shape;1578;p44"/>
          <p:cNvCxnSpPr/>
          <p:nvPr/>
        </p:nvCxnSpPr>
        <p:spPr>
          <a:xfrm>
            <a:off x="6570750" y="1784125"/>
            <a:ext cx="422700" cy="138000"/>
          </a:xfrm>
          <a:prstGeom prst="straightConnector1">
            <a:avLst/>
          </a:prstGeom>
          <a:noFill/>
          <a:ln cap="flat" cmpd="sng" w="9525">
            <a:solidFill>
              <a:schemeClr val="dk2"/>
            </a:solidFill>
            <a:prstDash val="solid"/>
            <a:round/>
            <a:headEnd len="sm" w="sm" type="none"/>
            <a:tailEnd len="med" w="med" type="triangle"/>
          </a:ln>
        </p:spPr>
      </p:cxnSp>
      <p:sp>
        <p:nvSpPr>
          <p:cNvPr id="1579" name="Google Shape;1579;p44"/>
          <p:cNvSpPr/>
          <p:nvPr/>
        </p:nvSpPr>
        <p:spPr>
          <a:xfrm>
            <a:off x="6188100" y="1985313"/>
            <a:ext cx="2434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5M English Tweets related to COVID-19</a:t>
            </a:r>
            <a:endParaRPr b="0" i="0" sz="1400" u="none" cap="none" strike="noStrike">
              <a:solidFill>
                <a:srgbClr val="000000"/>
              </a:solidFill>
              <a:latin typeface="Montserrat"/>
              <a:ea typeface="Montserrat"/>
              <a:cs typeface="Montserrat"/>
              <a:sym typeface="Montserrat"/>
            </a:endParaRPr>
          </a:p>
        </p:txBody>
      </p:sp>
      <p:cxnSp>
        <p:nvCxnSpPr>
          <p:cNvPr id="1580" name="Google Shape;1580;p44"/>
          <p:cNvCxnSpPr>
            <a:stCxn id="1577" idx="2"/>
          </p:cNvCxnSpPr>
          <p:nvPr/>
        </p:nvCxnSpPr>
        <p:spPr>
          <a:xfrm>
            <a:off x="4572000" y="2438700"/>
            <a:ext cx="616200" cy="207300"/>
          </a:xfrm>
          <a:prstGeom prst="straightConnector1">
            <a:avLst/>
          </a:prstGeom>
          <a:noFill/>
          <a:ln cap="flat" cmpd="sng" w="9525">
            <a:solidFill>
              <a:schemeClr val="dk2"/>
            </a:solidFill>
            <a:prstDash val="solid"/>
            <a:round/>
            <a:headEnd len="sm" w="sm" type="none"/>
            <a:tailEnd len="med" w="med" type="triangle"/>
          </a:ln>
        </p:spPr>
      </p:cxnSp>
      <p:cxnSp>
        <p:nvCxnSpPr>
          <p:cNvPr id="1581" name="Google Shape;1581;p44"/>
          <p:cNvCxnSpPr>
            <a:stCxn id="1579" idx="2"/>
          </p:cNvCxnSpPr>
          <p:nvPr/>
        </p:nvCxnSpPr>
        <p:spPr>
          <a:xfrm flipH="1">
            <a:off x="6570750" y="2436213"/>
            <a:ext cx="834600" cy="254400"/>
          </a:xfrm>
          <a:prstGeom prst="straightConnector1">
            <a:avLst/>
          </a:prstGeom>
          <a:noFill/>
          <a:ln cap="flat" cmpd="sng" w="9525">
            <a:solidFill>
              <a:schemeClr val="dk2"/>
            </a:solidFill>
            <a:prstDash val="solid"/>
            <a:round/>
            <a:headEnd len="sm" w="sm" type="none"/>
            <a:tailEnd len="med" w="med" type="triangle"/>
          </a:ln>
        </p:spPr>
      </p:cxnSp>
      <p:sp>
        <p:nvSpPr>
          <p:cNvPr id="1582" name="Google Shape;1582;p44"/>
          <p:cNvSpPr/>
          <p:nvPr/>
        </p:nvSpPr>
        <p:spPr>
          <a:xfrm>
            <a:off x="4795000" y="2740350"/>
            <a:ext cx="2544300" cy="5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Language identification using FastText</a:t>
            </a:r>
            <a:endParaRPr b="0" i="0" sz="1200" u="none" cap="none" strike="noStrike">
              <a:solidFill>
                <a:srgbClr val="000000"/>
              </a:solidFill>
              <a:latin typeface="Montserrat"/>
              <a:ea typeface="Montserrat"/>
              <a:cs typeface="Montserrat"/>
              <a:sym typeface="Montserrat"/>
            </a:endParaRPr>
          </a:p>
        </p:txBody>
      </p:sp>
      <p:cxnSp>
        <p:nvCxnSpPr>
          <p:cNvPr id="1583" name="Google Shape;1583;p44"/>
          <p:cNvCxnSpPr>
            <a:stCxn id="1582" idx="2"/>
            <a:endCxn id="1584" idx="0"/>
          </p:cNvCxnSpPr>
          <p:nvPr/>
        </p:nvCxnSpPr>
        <p:spPr>
          <a:xfrm>
            <a:off x="6067150" y="3284850"/>
            <a:ext cx="0" cy="215400"/>
          </a:xfrm>
          <a:prstGeom prst="straightConnector1">
            <a:avLst/>
          </a:prstGeom>
          <a:noFill/>
          <a:ln cap="flat" cmpd="sng" w="9525">
            <a:solidFill>
              <a:schemeClr val="dk2"/>
            </a:solidFill>
            <a:prstDash val="solid"/>
            <a:round/>
            <a:headEnd len="sm" w="sm" type="none"/>
            <a:tailEnd len="med" w="med" type="triangle"/>
          </a:ln>
        </p:spPr>
      </p:cxnSp>
      <p:sp>
        <p:nvSpPr>
          <p:cNvPr id="1584" name="Google Shape;1584;p44"/>
          <p:cNvSpPr/>
          <p:nvPr/>
        </p:nvSpPr>
        <p:spPr>
          <a:xfrm>
            <a:off x="4795000" y="3500275"/>
            <a:ext cx="2544300" cy="6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Tokenize tweets and translate emoticons icons into text strings</a:t>
            </a:r>
            <a:endParaRPr b="0" i="0" sz="1200" u="none" cap="none" strike="noStrike">
              <a:solidFill>
                <a:srgbClr val="000000"/>
              </a:solidFill>
              <a:latin typeface="Montserrat"/>
              <a:ea typeface="Montserrat"/>
              <a:cs typeface="Montserrat"/>
              <a:sym typeface="Montserrat"/>
            </a:endParaRPr>
          </a:p>
        </p:txBody>
      </p:sp>
      <p:cxnSp>
        <p:nvCxnSpPr>
          <p:cNvPr id="1585" name="Google Shape;1585;p44"/>
          <p:cNvCxnSpPr>
            <a:endCxn id="1586" idx="0"/>
          </p:cNvCxnSpPr>
          <p:nvPr/>
        </p:nvCxnSpPr>
        <p:spPr>
          <a:xfrm flipH="1">
            <a:off x="6067600" y="3987800"/>
            <a:ext cx="900" cy="372000"/>
          </a:xfrm>
          <a:prstGeom prst="straightConnector1">
            <a:avLst/>
          </a:prstGeom>
          <a:noFill/>
          <a:ln cap="flat" cmpd="sng" w="9525">
            <a:solidFill>
              <a:schemeClr val="dk2"/>
            </a:solidFill>
            <a:prstDash val="solid"/>
            <a:round/>
            <a:headEnd len="sm" w="sm" type="none"/>
            <a:tailEnd len="med" w="med" type="triangle"/>
          </a:ln>
        </p:spPr>
      </p:cxnSp>
      <p:sp>
        <p:nvSpPr>
          <p:cNvPr id="1586" name="Google Shape;1586;p44"/>
          <p:cNvSpPr/>
          <p:nvPr/>
        </p:nvSpPr>
        <p:spPr>
          <a:xfrm>
            <a:off x="4795450" y="4359800"/>
            <a:ext cx="2544300" cy="64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a:ea typeface="Montserrat"/>
                <a:cs typeface="Montserrat"/>
                <a:sym typeface="Montserrat"/>
              </a:rPr>
              <a:t>Normalize and filter out tweets</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90" name="Shape 1590"/>
        <p:cNvGrpSpPr/>
        <p:nvPr/>
      </p:nvGrpSpPr>
      <p:grpSpPr>
        <a:xfrm>
          <a:off x="0" y="0"/>
          <a:ext cx="0" cy="0"/>
          <a:chOff x="0" y="0"/>
          <a:chExt cx="0" cy="0"/>
        </a:xfrm>
      </p:grpSpPr>
      <p:grpSp>
        <p:nvGrpSpPr>
          <p:cNvPr id="1591" name="Google Shape;1591;p52"/>
          <p:cNvGrpSpPr/>
          <p:nvPr/>
        </p:nvGrpSpPr>
        <p:grpSpPr>
          <a:xfrm>
            <a:off x="0" y="0"/>
            <a:ext cx="9144000" cy="5143500"/>
            <a:chOff x="0" y="0"/>
            <a:chExt cx="9144000" cy="5143500"/>
          </a:xfrm>
        </p:grpSpPr>
        <p:sp>
          <p:nvSpPr>
            <p:cNvPr id="1592" name="Google Shape;1592;p52"/>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52"/>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4" name="Google Shape;1594;p52"/>
          <p:cNvSpPr/>
          <p:nvPr/>
        </p:nvSpPr>
        <p:spPr>
          <a:xfrm flipH="1">
            <a:off x="3724198" y="3573165"/>
            <a:ext cx="4659000" cy="521400"/>
          </a:xfrm>
          <a:prstGeom prst="roundRect">
            <a:avLst>
              <a:gd fmla="val 35549" name="adj"/>
            </a:avLst>
          </a:prstGeom>
          <a:solidFill>
            <a:schemeClr val="lt1"/>
          </a:solidFill>
          <a:ln>
            <a:noFill/>
          </a:ln>
          <a:effectLst>
            <a:outerShdw blurRad="114300" rotWithShape="0" algn="bl" dir="5400000" dist="1905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2"/>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Model Evaluation</a:t>
            </a:r>
            <a:endParaRPr/>
          </a:p>
        </p:txBody>
      </p:sp>
      <p:sp>
        <p:nvSpPr>
          <p:cNvPr id="1596" name="Google Shape;1596;p52"/>
          <p:cNvSpPr txBox="1"/>
          <p:nvPr>
            <p:ph idx="2" type="title"/>
          </p:nvPr>
        </p:nvSpPr>
        <p:spPr>
          <a:xfrm>
            <a:off x="5125825" y="1229610"/>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05</a:t>
            </a:r>
            <a:endParaRPr/>
          </a:p>
        </p:txBody>
      </p:sp>
      <p:sp>
        <p:nvSpPr>
          <p:cNvPr id="1597" name="Google Shape;1597;p52"/>
          <p:cNvSpPr txBox="1"/>
          <p:nvPr>
            <p:ph idx="1" type="subTitle"/>
          </p:nvPr>
        </p:nvSpPr>
        <p:spPr>
          <a:xfrm>
            <a:off x="3949675" y="3660168"/>
            <a:ext cx="43602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Summary of model performance</a:t>
            </a:r>
            <a:endParaRPr/>
          </a:p>
        </p:txBody>
      </p:sp>
      <p:pic>
        <p:nvPicPr>
          <p:cNvPr id="1598" name="Google Shape;1598;p52"/>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30"/>
              </a:schemeClr>
            </a:outerShdw>
          </a:effectLst>
        </p:spPr>
      </p:pic>
      <p:pic>
        <p:nvPicPr>
          <p:cNvPr id="1599" name="Google Shape;1599;p52"/>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30"/>
              </a:schemeClr>
            </a:outerShdw>
          </a:effectLst>
        </p:spPr>
      </p:pic>
      <p:pic>
        <p:nvPicPr>
          <p:cNvPr id="1600" name="Google Shape;1600;p52"/>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30"/>
              </a:schemeClr>
            </a:outerShdw>
          </a:effectLst>
        </p:spPr>
      </p:pic>
      <p:pic>
        <p:nvPicPr>
          <p:cNvPr id="1601" name="Google Shape;1601;p52"/>
          <p:cNvPicPr preferRelativeResize="0"/>
          <p:nvPr/>
        </p:nvPicPr>
        <p:blipFill rotWithShape="1">
          <a:blip r:embed="rId5">
            <a:alphaModFix/>
          </a:blip>
          <a:srcRect b="0" l="0" r="0" t="0"/>
          <a:stretch/>
        </p:blipFill>
        <p:spPr>
          <a:xfrm flipH="1" rot="-872285">
            <a:off x="2093057" y="4231533"/>
            <a:ext cx="518806" cy="452455"/>
          </a:xfrm>
          <a:prstGeom prst="rect">
            <a:avLst/>
          </a:prstGeom>
          <a:noFill/>
          <a:ln>
            <a:noFill/>
          </a:ln>
          <a:effectLst>
            <a:outerShdw blurRad="400050" rotWithShape="0" algn="bl" dir="5400000" dist="19050">
              <a:schemeClr val="dk1">
                <a:alpha val="28630"/>
              </a:schemeClr>
            </a:outerShdw>
          </a:effectLst>
        </p:spPr>
      </p:pic>
      <p:pic>
        <p:nvPicPr>
          <p:cNvPr id="1602" name="Google Shape;1602;p52"/>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30"/>
              </a:schemeClr>
            </a:outerShdw>
          </a:effectLst>
        </p:spPr>
      </p:pic>
      <p:pic>
        <p:nvPicPr>
          <p:cNvPr id="1603" name="Google Shape;1603;p52"/>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0"/>
              </a:scheme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07" name="Shape 1607"/>
        <p:cNvGrpSpPr/>
        <p:nvPr/>
      </p:nvGrpSpPr>
      <p:grpSpPr>
        <a:xfrm>
          <a:off x="0" y="0"/>
          <a:ext cx="0" cy="0"/>
          <a:chOff x="0" y="0"/>
          <a:chExt cx="0" cy="0"/>
        </a:xfrm>
      </p:grpSpPr>
      <p:grpSp>
        <p:nvGrpSpPr>
          <p:cNvPr id="1608" name="Google Shape;1608;p53"/>
          <p:cNvGrpSpPr/>
          <p:nvPr/>
        </p:nvGrpSpPr>
        <p:grpSpPr>
          <a:xfrm>
            <a:off x="0" y="0"/>
            <a:ext cx="9144000" cy="5143500"/>
            <a:chOff x="0" y="0"/>
            <a:chExt cx="9144000" cy="5143500"/>
          </a:xfrm>
        </p:grpSpPr>
        <p:sp>
          <p:nvSpPr>
            <p:cNvPr id="1609" name="Google Shape;1609;p5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1" name="Google Shape;1611;p53"/>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612" name="Google Shape;1612;p53"/>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613" name="Google Shape;1613;p53"/>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614" name="Google Shape;1614;p5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Model Evaluation metrics</a:t>
            </a:r>
            <a:endParaRPr/>
          </a:p>
        </p:txBody>
      </p:sp>
      <p:pic>
        <p:nvPicPr>
          <p:cNvPr id="1615" name="Google Shape;1615;p53"/>
          <p:cNvPicPr preferRelativeResize="0"/>
          <p:nvPr/>
        </p:nvPicPr>
        <p:blipFill rotWithShape="1">
          <a:blip r:embed="rId5">
            <a:alphaModFix/>
          </a:blip>
          <a:srcRect b="0" l="0" r="0" t="0"/>
          <a:stretch/>
        </p:blipFill>
        <p:spPr>
          <a:xfrm rot="1246242">
            <a:off x="5615405" y="2982356"/>
            <a:ext cx="1705040" cy="1710886"/>
          </a:xfrm>
          <a:prstGeom prst="rect">
            <a:avLst/>
          </a:prstGeom>
          <a:noFill/>
          <a:ln>
            <a:noFill/>
          </a:ln>
          <a:effectLst>
            <a:outerShdw blurRad="400050" rotWithShape="0" algn="bl" dir="5400000" dist="19050">
              <a:srgbClr val="000000">
                <a:alpha val="24705"/>
              </a:srgbClr>
            </a:outerShdw>
          </a:effectLst>
        </p:spPr>
      </p:pic>
      <p:pic>
        <p:nvPicPr>
          <p:cNvPr id="1616" name="Google Shape;1616;p53"/>
          <p:cNvPicPr preferRelativeResize="0"/>
          <p:nvPr/>
        </p:nvPicPr>
        <p:blipFill rotWithShape="1">
          <a:blip r:embed="rId6">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617" name="Google Shape;1617;p53"/>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
        <p:nvSpPr>
          <p:cNvPr id="1618" name="Google Shape;1618;p53"/>
          <p:cNvSpPr/>
          <p:nvPr/>
        </p:nvSpPr>
        <p:spPr>
          <a:xfrm>
            <a:off x="720000" y="1639775"/>
            <a:ext cx="30462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Confusion matrix</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Classification report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22" name="Shape 1622"/>
        <p:cNvGrpSpPr/>
        <p:nvPr/>
      </p:nvGrpSpPr>
      <p:grpSpPr>
        <a:xfrm>
          <a:off x="0" y="0"/>
          <a:ext cx="0" cy="0"/>
          <a:chOff x="0" y="0"/>
          <a:chExt cx="0" cy="0"/>
        </a:xfrm>
      </p:grpSpPr>
      <p:grpSp>
        <p:nvGrpSpPr>
          <p:cNvPr id="1623" name="Google Shape;1623;p54"/>
          <p:cNvGrpSpPr/>
          <p:nvPr/>
        </p:nvGrpSpPr>
        <p:grpSpPr>
          <a:xfrm>
            <a:off x="0" y="0"/>
            <a:ext cx="9144000" cy="5143500"/>
            <a:chOff x="0" y="0"/>
            <a:chExt cx="9144000" cy="5143500"/>
          </a:xfrm>
        </p:grpSpPr>
        <p:sp>
          <p:nvSpPr>
            <p:cNvPr id="1624" name="Google Shape;1624;p5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6" name="Google Shape;1626;p54"/>
          <p:cNvSpPr txBox="1"/>
          <p:nvPr>
            <p:ph type="title"/>
          </p:nvPr>
        </p:nvSpPr>
        <p:spPr>
          <a:xfrm>
            <a:off x="405475" y="2056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TF-IDF Confusion Matrix</a:t>
            </a:r>
            <a:endParaRPr/>
          </a:p>
        </p:txBody>
      </p:sp>
      <p:sp>
        <p:nvSpPr>
          <p:cNvPr id="1627" name="Google Shape;1627;p54"/>
          <p:cNvSpPr txBox="1"/>
          <p:nvPr>
            <p:ph type="title"/>
          </p:nvPr>
        </p:nvSpPr>
        <p:spPr>
          <a:xfrm>
            <a:off x="1348663" y="718613"/>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SVM</a:t>
            </a:r>
            <a:endParaRPr sz="1200"/>
          </a:p>
        </p:txBody>
      </p:sp>
      <p:pic>
        <p:nvPicPr>
          <p:cNvPr id="1628" name="Google Shape;1628;p54"/>
          <p:cNvPicPr preferRelativeResize="0"/>
          <p:nvPr/>
        </p:nvPicPr>
        <p:blipFill rotWithShape="1">
          <a:blip r:embed="rId3">
            <a:alphaModFix/>
          </a:blip>
          <a:srcRect b="0" l="0" r="0" t="0"/>
          <a:stretch/>
        </p:blipFill>
        <p:spPr>
          <a:xfrm>
            <a:off x="752000" y="1135687"/>
            <a:ext cx="2299225" cy="1599202"/>
          </a:xfrm>
          <a:prstGeom prst="rect">
            <a:avLst/>
          </a:prstGeom>
          <a:noFill/>
          <a:ln>
            <a:noFill/>
          </a:ln>
          <a:effectLst>
            <a:outerShdw blurRad="114300" rotWithShape="0" algn="bl" dir="5400000" dist="19050">
              <a:schemeClr val="lt1">
                <a:alpha val="49803"/>
              </a:schemeClr>
            </a:outerShdw>
          </a:effectLst>
        </p:spPr>
      </p:pic>
      <p:cxnSp>
        <p:nvCxnSpPr>
          <p:cNvPr id="1629" name="Google Shape;1629;p54"/>
          <p:cNvCxnSpPr/>
          <p:nvPr/>
        </p:nvCxnSpPr>
        <p:spPr>
          <a:xfrm>
            <a:off x="1035888" y="2794588"/>
            <a:ext cx="7215300" cy="28200"/>
          </a:xfrm>
          <a:prstGeom prst="straightConnector1">
            <a:avLst/>
          </a:prstGeom>
          <a:noFill/>
          <a:ln cap="flat" cmpd="sng" w="28575">
            <a:solidFill>
              <a:schemeClr val="dk2"/>
            </a:solidFill>
            <a:prstDash val="solid"/>
            <a:round/>
            <a:headEnd len="sm" w="sm" type="none"/>
            <a:tailEnd len="sm" w="sm" type="none"/>
          </a:ln>
        </p:spPr>
      </p:cxnSp>
      <p:cxnSp>
        <p:nvCxnSpPr>
          <p:cNvPr id="1630" name="Google Shape;1630;p54"/>
          <p:cNvCxnSpPr/>
          <p:nvPr/>
        </p:nvCxnSpPr>
        <p:spPr>
          <a:xfrm>
            <a:off x="3212950" y="841538"/>
            <a:ext cx="0" cy="3842400"/>
          </a:xfrm>
          <a:prstGeom prst="straightConnector1">
            <a:avLst/>
          </a:prstGeom>
          <a:noFill/>
          <a:ln cap="flat" cmpd="sng" w="28575">
            <a:solidFill>
              <a:schemeClr val="dk2"/>
            </a:solidFill>
            <a:prstDash val="solid"/>
            <a:round/>
            <a:headEnd len="sm" w="sm" type="none"/>
            <a:tailEnd len="sm" w="sm" type="none"/>
          </a:ln>
        </p:spPr>
      </p:cxnSp>
      <p:cxnSp>
        <p:nvCxnSpPr>
          <p:cNvPr id="1631" name="Google Shape;1631;p54"/>
          <p:cNvCxnSpPr/>
          <p:nvPr/>
        </p:nvCxnSpPr>
        <p:spPr>
          <a:xfrm>
            <a:off x="5970800" y="841538"/>
            <a:ext cx="0" cy="3842400"/>
          </a:xfrm>
          <a:prstGeom prst="straightConnector1">
            <a:avLst/>
          </a:prstGeom>
          <a:noFill/>
          <a:ln cap="flat" cmpd="sng" w="28575">
            <a:solidFill>
              <a:schemeClr val="dk2"/>
            </a:solidFill>
            <a:prstDash val="solid"/>
            <a:round/>
            <a:headEnd len="sm" w="sm" type="none"/>
            <a:tailEnd len="sm" w="sm" type="none"/>
          </a:ln>
        </p:spPr>
      </p:cxnSp>
      <p:sp>
        <p:nvSpPr>
          <p:cNvPr id="1632" name="Google Shape;1632;p54"/>
          <p:cNvSpPr txBox="1"/>
          <p:nvPr>
            <p:ph type="title"/>
          </p:nvPr>
        </p:nvSpPr>
        <p:spPr>
          <a:xfrm>
            <a:off x="790038" y="2718063"/>
            <a:ext cx="2101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Logistic Regression</a:t>
            </a:r>
            <a:endParaRPr sz="1200"/>
          </a:p>
        </p:txBody>
      </p:sp>
      <p:sp>
        <p:nvSpPr>
          <p:cNvPr id="1633" name="Google Shape;1633;p54"/>
          <p:cNvSpPr txBox="1"/>
          <p:nvPr>
            <p:ph type="title"/>
          </p:nvPr>
        </p:nvSpPr>
        <p:spPr>
          <a:xfrm>
            <a:off x="3707175" y="718613"/>
            <a:ext cx="1738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Random Forest</a:t>
            </a:r>
            <a:endParaRPr sz="1200"/>
          </a:p>
        </p:txBody>
      </p:sp>
      <p:sp>
        <p:nvSpPr>
          <p:cNvPr id="1634" name="Google Shape;1634;p54"/>
          <p:cNvSpPr txBox="1"/>
          <p:nvPr>
            <p:ph type="title"/>
          </p:nvPr>
        </p:nvSpPr>
        <p:spPr>
          <a:xfrm>
            <a:off x="3786838" y="2718063"/>
            <a:ext cx="16101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Simple NN</a:t>
            </a:r>
            <a:endParaRPr sz="1200"/>
          </a:p>
        </p:txBody>
      </p:sp>
      <p:sp>
        <p:nvSpPr>
          <p:cNvPr id="1635" name="Google Shape;1635;p54"/>
          <p:cNvSpPr txBox="1"/>
          <p:nvPr>
            <p:ph type="title"/>
          </p:nvPr>
        </p:nvSpPr>
        <p:spPr>
          <a:xfrm>
            <a:off x="6847275" y="718600"/>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CNN</a:t>
            </a:r>
            <a:endParaRPr sz="1200"/>
          </a:p>
        </p:txBody>
      </p:sp>
      <p:sp>
        <p:nvSpPr>
          <p:cNvPr id="1636" name="Google Shape;1636;p54"/>
          <p:cNvSpPr txBox="1"/>
          <p:nvPr>
            <p:ph type="title"/>
          </p:nvPr>
        </p:nvSpPr>
        <p:spPr>
          <a:xfrm>
            <a:off x="6785525" y="2718050"/>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BiLSTM</a:t>
            </a:r>
            <a:endParaRPr sz="1200"/>
          </a:p>
        </p:txBody>
      </p:sp>
      <p:pic>
        <p:nvPicPr>
          <p:cNvPr id="1637" name="Google Shape;1637;p54"/>
          <p:cNvPicPr preferRelativeResize="0"/>
          <p:nvPr/>
        </p:nvPicPr>
        <p:blipFill rotWithShape="1">
          <a:blip r:embed="rId4">
            <a:alphaModFix/>
          </a:blip>
          <a:srcRect b="0" l="0" r="0" t="0"/>
          <a:stretch/>
        </p:blipFill>
        <p:spPr>
          <a:xfrm>
            <a:off x="3442275" y="3077213"/>
            <a:ext cx="2299233" cy="1545175"/>
          </a:xfrm>
          <a:prstGeom prst="rect">
            <a:avLst/>
          </a:prstGeom>
          <a:noFill/>
          <a:ln>
            <a:noFill/>
          </a:ln>
        </p:spPr>
      </p:pic>
      <p:pic>
        <p:nvPicPr>
          <p:cNvPr id="1638" name="Google Shape;1638;p54"/>
          <p:cNvPicPr preferRelativeResize="0"/>
          <p:nvPr/>
        </p:nvPicPr>
        <p:blipFill rotWithShape="1">
          <a:blip r:embed="rId5">
            <a:alphaModFix/>
          </a:blip>
          <a:srcRect b="0" l="0" r="0" t="0"/>
          <a:stretch/>
        </p:blipFill>
        <p:spPr>
          <a:xfrm>
            <a:off x="6055013" y="1105788"/>
            <a:ext cx="2347825" cy="1645825"/>
          </a:xfrm>
          <a:prstGeom prst="rect">
            <a:avLst/>
          </a:prstGeom>
          <a:noFill/>
          <a:ln>
            <a:noFill/>
          </a:ln>
        </p:spPr>
      </p:pic>
      <p:pic>
        <p:nvPicPr>
          <p:cNvPr id="1639" name="Google Shape;1639;p54"/>
          <p:cNvPicPr preferRelativeResize="0"/>
          <p:nvPr/>
        </p:nvPicPr>
        <p:blipFill rotWithShape="1">
          <a:blip r:embed="rId6">
            <a:alphaModFix/>
          </a:blip>
          <a:srcRect b="0" l="0" r="0" t="0"/>
          <a:stretch/>
        </p:blipFill>
        <p:spPr>
          <a:xfrm>
            <a:off x="790038" y="3092263"/>
            <a:ext cx="2101800" cy="1515080"/>
          </a:xfrm>
          <a:prstGeom prst="rect">
            <a:avLst/>
          </a:prstGeom>
          <a:noFill/>
          <a:ln>
            <a:noFill/>
          </a:ln>
        </p:spPr>
      </p:pic>
      <p:sp>
        <p:nvSpPr>
          <p:cNvPr id="1640" name="Google Shape;1640;p54"/>
          <p:cNvSpPr/>
          <p:nvPr/>
        </p:nvSpPr>
        <p:spPr>
          <a:xfrm>
            <a:off x="153900" y="4622400"/>
            <a:ext cx="4418100" cy="344700"/>
          </a:xfrm>
          <a:prstGeom prst="roundRect">
            <a:avLst>
              <a:gd fmla="val 16667" name="adj"/>
            </a:avLst>
          </a:prstGeom>
          <a:solidFill>
            <a:srgbClr val="BF5500">
              <a:alpha val="18431"/>
            </a:srgbClr>
          </a:solidFill>
          <a:ln cap="flat" cmpd="sng" w="28575">
            <a:solidFill>
              <a:srgbClr val="BF55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Emoji Mapping:   </a:t>
            </a:r>
            <a:r>
              <a:rPr b="0" i="0" lang="en" sz="1200" u="none" cap="none" strike="noStrike">
                <a:solidFill>
                  <a:srgbClr val="000000"/>
                </a:solidFill>
                <a:latin typeface="Montserrat"/>
                <a:ea typeface="Montserrat"/>
                <a:cs typeface="Montserrat"/>
                <a:sym typeface="Montserrat"/>
              </a:rPr>
              <a:t>0 - ❤️	1 - 😂   2 - 😅 3 - 😍   4 - 🙄</a:t>
            </a:r>
            <a:endParaRPr b="0" i="0" sz="1200" u="none" cap="none" strike="noStrike">
              <a:solidFill>
                <a:srgbClr val="000000"/>
              </a:solidFill>
              <a:latin typeface="Montserrat"/>
              <a:ea typeface="Montserrat"/>
              <a:cs typeface="Montserrat"/>
              <a:sym typeface="Montserrat"/>
            </a:endParaRPr>
          </a:p>
        </p:txBody>
      </p:sp>
      <p:pic>
        <p:nvPicPr>
          <p:cNvPr id="1641" name="Google Shape;1641;p54"/>
          <p:cNvPicPr preferRelativeResize="0"/>
          <p:nvPr/>
        </p:nvPicPr>
        <p:blipFill rotWithShape="1">
          <a:blip r:embed="rId7">
            <a:alphaModFix/>
          </a:blip>
          <a:srcRect b="0" l="0" r="0" t="0"/>
          <a:stretch/>
        </p:blipFill>
        <p:spPr>
          <a:xfrm>
            <a:off x="3417963" y="1107543"/>
            <a:ext cx="2347824" cy="1640432"/>
          </a:xfrm>
          <a:prstGeom prst="rect">
            <a:avLst/>
          </a:prstGeom>
          <a:noFill/>
          <a:ln>
            <a:noFill/>
          </a:ln>
        </p:spPr>
      </p:pic>
      <p:pic>
        <p:nvPicPr>
          <p:cNvPr id="1642" name="Google Shape;1642;p54"/>
          <p:cNvPicPr preferRelativeResize="0"/>
          <p:nvPr/>
        </p:nvPicPr>
        <p:blipFill rotWithShape="1">
          <a:blip r:embed="rId8">
            <a:alphaModFix/>
          </a:blip>
          <a:srcRect b="0" l="0" r="0" t="0"/>
          <a:stretch/>
        </p:blipFill>
        <p:spPr>
          <a:xfrm>
            <a:off x="6113261" y="3079125"/>
            <a:ext cx="2231333" cy="1599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88" name="Shape 888"/>
        <p:cNvGrpSpPr/>
        <p:nvPr/>
      </p:nvGrpSpPr>
      <p:grpSpPr>
        <a:xfrm>
          <a:off x="0" y="0"/>
          <a:ext cx="0" cy="0"/>
          <a:chOff x="0" y="0"/>
          <a:chExt cx="0" cy="0"/>
        </a:xfrm>
      </p:grpSpPr>
      <p:grpSp>
        <p:nvGrpSpPr>
          <p:cNvPr id="889" name="Google Shape;889;p4"/>
          <p:cNvGrpSpPr/>
          <p:nvPr/>
        </p:nvGrpSpPr>
        <p:grpSpPr>
          <a:xfrm>
            <a:off x="0" y="0"/>
            <a:ext cx="9144000" cy="5143500"/>
            <a:chOff x="0" y="0"/>
            <a:chExt cx="9144000" cy="5143500"/>
          </a:xfrm>
        </p:grpSpPr>
        <p:sp>
          <p:nvSpPr>
            <p:cNvPr id="890" name="Google Shape;890;p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2" name="Google Shape;892;p4"/>
          <p:cNvSpPr/>
          <p:nvPr/>
        </p:nvSpPr>
        <p:spPr>
          <a:xfrm>
            <a:off x="720000" y="1452150"/>
            <a:ext cx="7610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3" name="Google Shape;893;p4"/>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894" name="Google Shape;894;p4"/>
          <p:cNvPicPr preferRelativeResize="0"/>
          <p:nvPr/>
        </p:nvPicPr>
        <p:blipFill rotWithShape="1">
          <a:blip r:embed="rId4">
            <a:alphaModFix/>
          </a:blip>
          <a:srcRect b="0" l="0" r="0" t="0"/>
          <a:stretch/>
        </p:blipFill>
        <p:spPr>
          <a:xfrm rot="-2700000">
            <a:off x="7824412" y="3705043"/>
            <a:ext cx="1236130" cy="1236128"/>
          </a:xfrm>
          <a:prstGeom prst="rect">
            <a:avLst/>
          </a:prstGeom>
          <a:noFill/>
          <a:ln>
            <a:noFill/>
          </a:ln>
          <a:effectLst>
            <a:outerShdw blurRad="400050" rotWithShape="0" algn="bl" dir="5400000" dist="19050">
              <a:schemeClr val="dk1">
                <a:alpha val="28627"/>
              </a:schemeClr>
            </a:outerShdw>
          </a:effectLst>
        </p:spPr>
      </p:pic>
      <p:sp>
        <p:nvSpPr>
          <p:cNvPr id="895" name="Google Shape;895;p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Problem Statement 🤔</a:t>
            </a:r>
            <a:endParaRPr/>
          </a:p>
        </p:txBody>
      </p:sp>
      <p:sp>
        <p:nvSpPr>
          <p:cNvPr id="896" name="Google Shape;896;p4"/>
          <p:cNvSpPr txBox="1"/>
          <p:nvPr>
            <p:ph idx="1" type="subTitle"/>
          </p:nvPr>
        </p:nvSpPr>
        <p:spPr>
          <a:xfrm>
            <a:off x="1048600" y="1782550"/>
            <a:ext cx="7084200" cy="210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lang="en"/>
              <a:t>How can we </a:t>
            </a:r>
            <a:r>
              <a:rPr b="1" lang="en"/>
              <a:t>recommend emojis</a:t>
            </a:r>
            <a:r>
              <a:rPr lang="en"/>
              <a:t> such that Twitter users do not have to spend time searching for relevant ones for their tweet?</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en"/>
              <a:t>How can we predict the most appropriate and </a:t>
            </a:r>
            <a:r>
              <a:rPr b="1" lang="en"/>
              <a:t>context-specific emojis</a:t>
            </a:r>
            <a:r>
              <a:rPr lang="en"/>
              <a:t>?</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en"/>
              <a:t>If Twitter were to introduce a </a:t>
            </a:r>
            <a:r>
              <a:rPr b="1" lang="en"/>
              <a:t>quick-react emoji feature</a:t>
            </a:r>
            <a:r>
              <a:rPr lang="en"/>
              <a:t> like many other applications, how can we further enhance it by recommending relevant emojis in response to a tweet?</a:t>
            </a:r>
            <a:endParaRPr/>
          </a:p>
        </p:txBody>
      </p:sp>
      <p:pic>
        <p:nvPicPr>
          <p:cNvPr id="897" name="Google Shape;897;p4"/>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
        <p:nvSpPr>
          <p:cNvPr id="898" name="Google Shape;898;p4"/>
          <p:cNvSpPr txBox="1"/>
          <p:nvPr>
            <p:ph idx="4294967295" type="title"/>
          </p:nvPr>
        </p:nvSpPr>
        <p:spPr>
          <a:xfrm>
            <a:off x="720000" y="1735544"/>
            <a:ext cx="755400" cy="675300"/>
          </a:xfrm>
          <a:prstGeom prst="rect">
            <a:avLst/>
          </a:prstGeom>
          <a:solidFill>
            <a:schemeClr val="lt1"/>
          </a:solid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300"/>
              <a:buNone/>
            </a:pPr>
            <a:r>
              <a:rPr lang="en" sz="2800">
                <a:solidFill>
                  <a:schemeClr val="accent3"/>
                </a:solidFill>
              </a:rPr>
              <a:t>1</a:t>
            </a:r>
            <a:endParaRPr sz="2800">
              <a:solidFill>
                <a:schemeClr val="accent3"/>
              </a:solidFill>
            </a:endParaRPr>
          </a:p>
        </p:txBody>
      </p:sp>
      <p:sp>
        <p:nvSpPr>
          <p:cNvPr id="899" name="Google Shape;899;p4"/>
          <p:cNvSpPr txBox="1"/>
          <p:nvPr>
            <p:ph idx="4294967295" type="title"/>
          </p:nvPr>
        </p:nvSpPr>
        <p:spPr>
          <a:xfrm>
            <a:off x="720000" y="2333794"/>
            <a:ext cx="755400" cy="675300"/>
          </a:xfrm>
          <a:prstGeom prst="rect">
            <a:avLst/>
          </a:prstGeom>
          <a:solidFill>
            <a:schemeClr val="lt1"/>
          </a:solid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300"/>
              <a:buNone/>
            </a:pPr>
            <a:r>
              <a:rPr lang="en" sz="2800">
                <a:solidFill>
                  <a:schemeClr val="accent3"/>
                </a:solidFill>
              </a:rPr>
              <a:t>2</a:t>
            </a:r>
            <a:endParaRPr sz="2800">
              <a:solidFill>
                <a:schemeClr val="accent3"/>
              </a:solidFill>
            </a:endParaRPr>
          </a:p>
        </p:txBody>
      </p:sp>
      <p:sp>
        <p:nvSpPr>
          <p:cNvPr id="900" name="Google Shape;900;p4"/>
          <p:cNvSpPr txBox="1"/>
          <p:nvPr>
            <p:ph idx="4294967295" type="title"/>
          </p:nvPr>
        </p:nvSpPr>
        <p:spPr>
          <a:xfrm>
            <a:off x="720000" y="2888919"/>
            <a:ext cx="755400" cy="675300"/>
          </a:xfrm>
          <a:prstGeom prst="rect">
            <a:avLst/>
          </a:prstGeom>
          <a:solidFill>
            <a:schemeClr val="lt1"/>
          </a:solid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3300"/>
              <a:buNone/>
            </a:pPr>
            <a:r>
              <a:rPr lang="en" sz="2800">
                <a:solidFill>
                  <a:schemeClr val="accent3"/>
                </a:solidFill>
              </a:rPr>
              <a:t>3</a:t>
            </a:r>
            <a:endParaRPr sz="2800">
              <a:solidFill>
                <a:schemeClr val="accent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46" name="Shape 1646"/>
        <p:cNvGrpSpPr/>
        <p:nvPr/>
      </p:nvGrpSpPr>
      <p:grpSpPr>
        <a:xfrm>
          <a:off x="0" y="0"/>
          <a:ext cx="0" cy="0"/>
          <a:chOff x="0" y="0"/>
          <a:chExt cx="0" cy="0"/>
        </a:xfrm>
      </p:grpSpPr>
      <p:grpSp>
        <p:nvGrpSpPr>
          <p:cNvPr id="1647" name="Google Shape;1647;p55"/>
          <p:cNvGrpSpPr/>
          <p:nvPr/>
        </p:nvGrpSpPr>
        <p:grpSpPr>
          <a:xfrm>
            <a:off x="16300" y="0"/>
            <a:ext cx="9144000" cy="5143500"/>
            <a:chOff x="0" y="0"/>
            <a:chExt cx="9144000" cy="5143500"/>
          </a:xfrm>
        </p:grpSpPr>
        <p:sp>
          <p:nvSpPr>
            <p:cNvPr id="1648" name="Google Shape;1648;p55"/>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5"/>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0" name="Google Shape;1650;p55"/>
          <p:cNvSpPr txBox="1"/>
          <p:nvPr>
            <p:ph type="title"/>
          </p:nvPr>
        </p:nvSpPr>
        <p:spPr>
          <a:xfrm>
            <a:off x="344950" y="2799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Glove Confusion Matrix</a:t>
            </a:r>
            <a:endParaRPr/>
          </a:p>
        </p:txBody>
      </p:sp>
      <p:sp>
        <p:nvSpPr>
          <p:cNvPr id="1651" name="Google Shape;1651;p55"/>
          <p:cNvSpPr txBox="1"/>
          <p:nvPr>
            <p:ph type="title"/>
          </p:nvPr>
        </p:nvSpPr>
        <p:spPr>
          <a:xfrm>
            <a:off x="1532250" y="808825"/>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SVM</a:t>
            </a:r>
            <a:endParaRPr sz="1200"/>
          </a:p>
        </p:txBody>
      </p:sp>
      <p:cxnSp>
        <p:nvCxnSpPr>
          <p:cNvPr id="1652" name="Google Shape;1652;p55"/>
          <p:cNvCxnSpPr/>
          <p:nvPr/>
        </p:nvCxnSpPr>
        <p:spPr>
          <a:xfrm>
            <a:off x="980650" y="2827950"/>
            <a:ext cx="7215300" cy="28200"/>
          </a:xfrm>
          <a:prstGeom prst="straightConnector1">
            <a:avLst/>
          </a:prstGeom>
          <a:noFill/>
          <a:ln cap="flat" cmpd="sng" w="28575">
            <a:solidFill>
              <a:schemeClr val="dk2"/>
            </a:solidFill>
            <a:prstDash val="solid"/>
            <a:round/>
            <a:headEnd len="sm" w="sm" type="none"/>
            <a:tailEnd len="sm" w="sm" type="none"/>
          </a:ln>
        </p:spPr>
      </p:cxnSp>
      <p:cxnSp>
        <p:nvCxnSpPr>
          <p:cNvPr id="1653" name="Google Shape;1653;p55"/>
          <p:cNvCxnSpPr/>
          <p:nvPr/>
        </p:nvCxnSpPr>
        <p:spPr>
          <a:xfrm flipH="1">
            <a:off x="3126950" y="1013950"/>
            <a:ext cx="7800" cy="3611400"/>
          </a:xfrm>
          <a:prstGeom prst="straightConnector1">
            <a:avLst/>
          </a:prstGeom>
          <a:noFill/>
          <a:ln cap="flat" cmpd="sng" w="28575">
            <a:solidFill>
              <a:schemeClr val="dk2"/>
            </a:solidFill>
            <a:prstDash val="solid"/>
            <a:round/>
            <a:headEnd len="sm" w="sm" type="none"/>
            <a:tailEnd len="sm" w="sm" type="none"/>
          </a:ln>
        </p:spPr>
      </p:cxnSp>
      <p:cxnSp>
        <p:nvCxnSpPr>
          <p:cNvPr id="1654" name="Google Shape;1654;p55"/>
          <p:cNvCxnSpPr/>
          <p:nvPr/>
        </p:nvCxnSpPr>
        <p:spPr>
          <a:xfrm>
            <a:off x="5907925" y="922800"/>
            <a:ext cx="31200" cy="3758100"/>
          </a:xfrm>
          <a:prstGeom prst="straightConnector1">
            <a:avLst/>
          </a:prstGeom>
          <a:noFill/>
          <a:ln cap="flat" cmpd="sng" w="28575">
            <a:solidFill>
              <a:schemeClr val="dk2"/>
            </a:solidFill>
            <a:prstDash val="solid"/>
            <a:round/>
            <a:headEnd len="sm" w="sm" type="none"/>
            <a:tailEnd len="sm" w="sm" type="none"/>
          </a:ln>
        </p:spPr>
      </p:cxnSp>
      <p:sp>
        <p:nvSpPr>
          <p:cNvPr id="1655" name="Google Shape;1655;p55"/>
          <p:cNvSpPr txBox="1"/>
          <p:nvPr>
            <p:ph type="title"/>
          </p:nvPr>
        </p:nvSpPr>
        <p:spPr>
          <a:xfrm>
            <a:off x="972475" y="2863775"/>
            <a:ext cx="2101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Logistic Regression</a:t>
            </a:r>
            <a:endParaRPr sz="1200"/>
          </a:p>
        </p:txBody>
      </p:sp>
      <p:sp>
        <p:nvSpPr>
          <p:cNvPr id="1656" name="Google Shape;1656;p55"/>
          <p:cNvSpPr txBox="1"/>
          <p:nvPr>
            <p:ph type="title"/>
          </p:nvPr>
        </p:nvSpPr>
        <p:spPr>
          <a:xfrm>
            <a:off x="3651938" y="751975"/>
            <a:ext cx="1738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Random Forest</a:t>
            </a:r>
            <a:endParaRPr sz="1200"/>
          </a:p>
        </p:txBody>
      </p:sp>
      <p:sp>
        <p:nvSpPr>
          <p:cNvPr id="1657" name="Google Shape;1657;p55"/>
          <p:cNvSpPr txBox="1"/>
          <p:nvPr>
            <p:ph type="title"/>
          </p:nvPr>
        </p:nvSpPr>
        <p:spPr>
          <a:xfrm>
            <a:off x="3716288" y="2863775"/>
            <a:ext cx="16101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Simple NN</a:t>
            </a:r>
            <a:endParaRPr sz="1200"/>
          </a:p>
        </p:txBody>
      </p:sp>
      <p:sp>
        <p:nvSpPr>
          <p:cNvPr id="1658" name="Google Shape;1658;p55"/>
          <p:cNvSpPr txBox="1"/>
          <p:nvPr>
            <p:ph type="title"/>
          </p:nvPr>
        </p:nvSpPr>
        <p:spPr>
          <a:xfrm>
            <a:off x="6623613" y="808813"/>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CNN</a:t>
            </a:r>
            <a:endParaRPr sz="1200"/>
          </a:p>
        </p:txBody>
      </p:sp>
      <p:sp>
        <p:nvSpPr>
          <p:cNvPr id="1659" name="Google Shape;1659;p55"/>
          <p:cNvSpPr txBox="1"/>
          <p:nvPr>
            <p:ph type="title"/>
          </p:nvPr>
        </p:nvSpPr>
        <p:spPr>
          <a:xfrm>
            <a:off x="6699813" y="2863763"/>
            <a:ext cx="8868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200"/>
              <a:t>BiLSTM</a:t>
            </a:r>
            <a:endParaRPr sz="1200"/>
          </a:p>
        </p:txBody>
      </p:sp>
      <p:pic>
        <p:nvPicPr>
          <p:cNvPr id="1660" name="Google Shape;1660;p55"/>
          <p:cNvPicPr preferRelativeResize="0"/>
          <p:nvPr/>
        </p:nvPicPr>
        <p:blipFill rotWithShape="1">
          <a:blip r:embed="rId3">
            <a:alphaModFix/>
          </a:blip>
          <a:srcRect b="0" l="0" r="0" t="0"/>
          <a:stretch/>
        </p:blipFill>
        <p:spPr>
          <a:xfrm>
            <a:off x="948025" y="1258975"/>
            <a:ext cx="2055249" cy="1553450"/>
          </a:xfrm>
          <a:prstGeom prst="rect">
            <a:avLst/>
          </a:prstGeom>
          <a:noFill/>
          <a:ln>
            <a:noFill/>
          </a:ln>
          <a:effectLst>
            <a:outerShdw blurRad="114300" rotWithShape="0" algn="bl" dir="5400000" dist="19050">
              <a:schemeClr val="lt1">
                <a:alpha val="49803"/>
              </a:schemeClr>
            </a:outerShdw>
          </a:effectLst>
        </p:spPr>
      </p:pic>
      <p:pic>
        <p:nvPicPr>
          <p:cNvPr id="1661" name="Google Shape;1661;p55"/>
          <p:cNvPicPr preferRelativeResize="0"/>
          <p:nvPr/>
        </p:nvPicPr>
        <p:blipFill rotWithShape="1">
          <a:blip r:embed="rId4">
            <a:alphaModFix/>
          </a:blip>
          <a:srcRect b="0" l="0" r="0" t="0"/>
          <a:stretch/>
        </p:blipFill>
        <p:spPr>
          <a:xfrm>
            <a:off x="3365575" y="1258975"/>
            <a:ext cx="2311534" cy="1553450"/>
          </a:xfrm>
          <a:prstGeom prst="rect">
            <a:avLst/>
          </a:prstGeom>
          <a:noFill/>
          <a:ln>
            <a:noFill/>
          </a:ln>
        </p:spPr>
      </p:pic>
      <p:pic>
        <p:nvPicPr>
          <p:cNvPr id="1662" name="Google Shape;1662;p55"/>
          <p:cNvPicPr preferRelativeResize="0"/>
          <p:nvPr/>
        </p:nvPicPr>
        <p:blipFill rotWithShape="1">
          <a:blip r:embed="rId5">
            <a:alphaModFix/>
          </a:blip>
          <a:srcRect b="0" l="0" r="0" t="0"/>
          <a:stretch/>
        </p:blipFill>
        <p:spPr>
          <a:xfrm>
            <a:off x="6039400" y="1258975"/>
            <a:ext cx="2101800" cy="1553450"/>
          </a:xfrm>
          <a:prstGeom prst="rect">
            <a:avLst/>
          </a:prstGeom>
          <a:noFill/>
          <a:ln>
            <a:noFill/>
          </a:ln>
          <a:effectLst>
            <a:outerShdw blurRad="114300" rotWithShape="0" algn="bl" dir="5400000" dist="19050">
              <a:schemeClr val="lt1">
                <a:alpha val="49803"/>
              </a:schemeClr>
            </a:outerShdw>
          </a:effectLst>
        </p:spPr>
      </p:pic>
      <p:pic>
        <p:nvPicPr>
          <p:cNvPr id="1663" name="Google Shape;1663;p55"/>
          <p:cNvPicPr preferRelativeResize="0"/>
          <p:nvPr/>
        </p:nvPicPr>
        <p:blipFill rotWithShape="1">
          <a:blip r:embed="rId6">
            <a:alphaModFix/>
          </a:blip>
          <a:srcRect b="0" l="0" r="0" t="0"/>
          <a:stretch/>
        </p:blipFill>
        <p:spPr>
          <a:xfrm>
            <a:off x="3436300" y="3218775"/>
            <a:ext cx="2170074" cy="1453300"/>
          </a:xfrm>
          <a:prstGeom prst="rect">
            <a:avLst/>
          </a:prstGeom>
          <a:noFill/>
          <a:ln>
            <a:noFill/>
          </a:ln>
        </p:spPr>
      </p:pic>
      <p:pic>
        <p:nvPicPr>
          <p:cNvPr id="1664" name="Google Shape;1664;p55"/>
          <p:cNvPicPr preferRelativeResize="0"/>
          <p:nvPr/>
        </p:nvPicPr>
        <p:blipFill rotWithShape="1">
          <a:blip r:embed="rId7">
            <a:alphaModFix/>
          </a:blip>
          <a:srcRect b="0" l="0" r="0" t="0"/>
          <a:stretch/>
        </p:blipFill>
        <p:spPr>
          <a:xfrm>
            <a:off x="6094150" y="3208035"/>
            <a:ext cx="2101800" cy="1474790"/>
          </a:xfrm>
          <a:prstGeom prst="rect">
            <a:avLst/>
          </a:prstGeom>
          <a:noFill/>
          <a:ln>
            <a:noFill/>
          </a:ln>
        </p:spPr>
      </p:pic>
      <p:pic>
        <p:nvPicPr>
          <p:cNvPr id="1665" name="Google Shape;1665;p55"/>
          <p:cNvPicPr preferRelativeResize="0"/>
          <p:nvPr/>
        </p:nvPicPr>
        <p:blipFill rotWithShape="1">
          <a:blip r:embed="rId8">
            <a:alphaModFix/>
          </a:blip>
          <a:srcRect b="0" l="0" r="5400" t="0"/>
          <a:stretch/>
        </p:blipFill>
        <p:spPr>
          <a:xfrm>
            <a:off x="948025" y="3218775"/>
            <a:ext cx="2055250" cy="1453300"/>
          </a:xfrm>
          <a:prstGeom prst="rect">
            <a:avLst/>
          </a:prstGeom>
          <a:noFill/>
          <a:ln>
            <a:noFill/>
          </a:ln>
        </p:spPr>
      </p:pic>
      <p:sp>
        <p:nvSpPr>
          <p:cNvPr id="1666" name="Google Shape;1666;p55"/>
          <p:cNvSpPr/>
          <p:nvPr/>
        </p:nvSpPr>
        <p:spPr>
          <a:xfrm>
            <a:off x="240525" y="4690875"/>
            <a:ext cx="4344900" cy="304500"/>
          </a:xfrm>
          <a:prstGeom prst="roundRect">
            <a:avLst>
              <a:gd fmla="val 16667" name="adj"/>
            </a:avLst>
          </a:prstGeom>
          <a:solidFill>
            <a:srgbClr val="BF5500">
              <a:alpha val="18431"/>
            </a:srgbClr>
          </a:solidFill>
          <a:ln cap="flat" cmpd="sng" w="28575">
            <a:solidFill>
              <a:srgbClr val="BF55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Emoji Mapping:   </a:t>
            </a:r>
            <a:r>
              <a:rPr b="0" i="0" lang="en" sz="1200" u="none" cap="none" strike="noStrike">
                <a:solidFill>
                  <a:srgbClr val="000000"/>
                </a:solidFill>
                <a:latin typeface="Montserrat"/>
                <a:ea typeface="Montserrat"/>
                <a:cs typeface="Montserrat"/>
                <a:sym typeface="Montserrat"/>
              </a:rPr>
              <a:t>0 - ❤️	1 - 😂   2 - 😅 3 - 😍   4 -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0" name="Shape 1670"/>
        <p:cNvGrpSpPr/>
        <p:nvPr/>
      </p:nvGrpSpPr>
      <p:grpSpPr>
        <a:xfrm>
          <a:off x="0" y="0"/>
          <a:ext cx="0" cy="0"/>
          <a:chOff x="0" y="0"/>
          <a:chExt cx="0" cy="0"/>
        </a:xfrm>
      </p:grpSpPr>
      <p:grpSp>
        <p:nvGrpSpPr>
          <p:cNvPr id="1671" name="Google Shape;1671;p56"/>
          <p:cNvGrpSpPr/>
          <p:nvPr/>
        </p:nvGrpSpPr>
        <p:grpSpPr>
          <a:xfrm>
            <a:off x="0" y="0"/>
            <a:ext cx="9144000" cy="5143500"/>
            <a:chOff x="0" y="0"/>
            <a:chExt cx="9144000" cy="5143500"/>
          </a:xfrm>
        </p:grpSpPr>
        <p:sp>
          <p:nvSpPr>
            <p:cNvPr id="1672" name="Google Shape;1672;p5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4" name="Google Shape;1674;p5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sz="3200"/>
              <a:t>Transfer Learning Confusion Matrix</a:t>
            </a:r>
            <a:endParaRPr sz="3200"/>
          </a:p>
        </p:txBody>
      </p:sp>
      <p:cxnSp>
        <p:nvCxnSpPr>
          <p:cNvPr id="1675" name="Google Shape;1675;p56"/>
          <p:cNvCxnSpPr/>
          <p:nvPr/>
        </p:nvCxnSpPr>
        <p:spPr>
          <a:xfrm>
            <a:off x="4572000" y="1063225"/>
            <a:ext cx="0" cy="3842400"/>
          </a:xfrm>
          <a:prstGeom prst="straightConnector1">
            <a:avLst/>
          </a:prstGeom>
          <a:noFill/>
          <a:ln cap="flat" cmpd="sng" w="28575">
            <a:solidFill>
              <a:schemeClr val="dk2"/>
            </a:solidFill>
            <a:prstDash val="solid"/>
            <a:round/>
            <a:headEnd len="sm" w="sm" type="none"/>
            <a:tailEnd len="sm" w="sm" type="none"/>
          </a:ln>
        </p:spPr>
      </p:cxnSp>
      <p:sp>
        <p:nvSpPr>
          <p:cNvPr id="1676" name="Google Shape;1676;p56"/>
          <p:cNvSpPr txBox="1"/>
          <p:nvPr>
            <p:ph type="title"/>
          </p:nvPr>
        </p:nvSpPr>
        <p:spPr>
          <a:xfrm>
            <a:off x="1476350" y="1275700"/>
            <a:ext cx="18369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500"/>
              <a:t>Bertweet</a:t>
            </a:r>
            <a:endParaRPr sz="1500"/>
          </a:p>
        </p:txBody>
      </p:sp>
      <p:sp>
        <p:nvSpPr>
          <p:cNvPr id="1677" name="Google Shape;1677;p56"/>
          <p:cNvSpPr txBox="1"/>
          <p:nvPr>
            <p:ph type="title"/>
          </p:nvPr>
        </p:nvSpPr>
        <p:spPr>
          <a:xfrm>
            <a:off x="6038325" y="1341400"/>
            <a:ext cx="1535400" cy="507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 sz="1500"/>
              <a:t>DistilBert</a:t>
            </a:r>
            <a:endParaRPr sz="1500"/>
          </a:p>
        </p:txBody>
      </p:sp>
      <p:pic>
        <p:nvPicPr>
          <p:cNvPr id="1678" name="Google Shape;1678;p56"/>
          <p:cNvPicPr preferRelativeResize="0"/>
          <p:nvPr/>
        </p:nvPicPr>
        <p:blipFill rotWithShape="1">
          <a:blip r:embed="rId3">
            <a:alphaModFix/>
          </a:blip>
          <a:srcRect b="4781" l="3590" r="2670" t="2168"/>
          <a:stretch/>
        </p:blipFill>
        <p:spPr>
          <a:xfrm>
            <a:off x="805300" y="1964275"/>
            <a:ext cx="3290450" cy="2296000"/>
          </a:xfrm>
          <a:prstGeom prst="rect">
            <a:avLst/>
          </a:prstGeom>
          <a:noFill/>
          <a:ln>
            <a:noFill/>
          </a:ln>
        </p:spPr>
      </p:pic>
      <p:pic>
        <p:nvPicPr>
          <p:cNvPr id="1679" name="Google Shape;1679;p56"/>
          <p:cNvPicPr preferRelativeResize="0"/>
          <p:nvPr/>
        </p:nvPicPr>
        <p:blipFill rotWithShape="1">
          <a:blip r:embed="rId4">
            <a:alphaModFix/>
          </a:blip>
          <a:srcRect b="4140" l="3223" r="1971" t="2810"/>
          <a:stretch/>
        </p:blipFill>
        <p:spPr>
          <a:xfrm>
            <a:off x="5126175" y="2033550"/>
            <a:ext cx="3359725" cy="2296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83" name="Shape 1683"/>
        <p:cNvGrpSpPr/>
        <p:nvPr/>
      </p:nvGrpSpPr>
      <p:grpSpPr>
        <a:xfrm>
          <a:off x="0" y="0"/>
          <a:ext cx="0" cy="0"/>
          <a:chOff x="0" y="0"/>
          <a:chExt cx="0" cy="0"/>
        </a:xfrm>
      </p:grpSpPr>
      <p:grpSp>
        <p:nvGrpSpPr>
          <p:cNvPr id="1684" name="Google Shape;1684;p57"/>
          <p:cNvGrpSpPr/>
          <p:nvPr/>
        </p:nvGrpSpPr>
        <p:grpSpPr>
          <a:xfrm>
            <a:off x="0" y="0"/>
            <a:ext cx="9144000" cy="5143500"/>
            <a:chOff x="0" y="0"/>
            <a:chExt cx="9144000" cy="5143500"/>
          </a:xfrm>
        </p:grpSpPr>
        <p:sp>
          <p:nvSpPr>
            <p:cNvPr id="1685" name="Google Shape;1685;p5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7" name="Google Shape;1687;p57"/>
          <p:cNvSpPr txBox="1"/>
          <p:nvPr>
            <p:ph type="title"/>
          </p:nvPr>
        </p:nvSpPr>
        <p:spPr>
          <a:xfrm>
            <a:off x="655025" y="2022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sz="3200"/>
              <a:t>Macro-Average Scores</a:t>
            </a:r>
            <a:endParaRPr sz="3200"/>
          </a:p>
        </p:txBody>
      </p:sp>
      <p:graphicFrame>
        <p:nvGraphicFramePr>
          <p:cNvPr id="1688" name="Google Shape;1688;p57"/>
          <p:cNvGraphicFramePr/>
          <p:nvPr/>
        </p:nvGraphicFramePr>
        <p:xfrm>
          <a:off x="272725" y="774975"/>
          <a:ext cx="3000000" cy="3000000"/>
        </p:xfrm>
        <a:graphic>
          <a:graphicData uri="http://schemas.openxmlformats.org/drawingml/2006/table">
            <a:tbl>
              <a:tblPr>
                <a:noFill/>
                <a:tableStyleId>{0C01A753-B919-46E6-B61D-A0D84F8D196A}</a:tableStyleId>
              </a:tblPr>
              <a:tblGrid>
                <a:gridCol w="1072850"/>
                <a:gridCol w="1312525"/>
                <a:gridCol w="1312525"/>
                <a:gridCol w="1192675"/>
                <a:gridCol w="1192675"/>
                <a:gridCol w="1192675"/>
                <a:gridCol w="1192675"/>
              </a:tblGrid>
              <a:tr h="271800">
                <a:tc rowSpan="2">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Montserrat"/>
                        <a:ea typeface="Montserrat"/>
                        <a:cs typeface="Montserrat"/>
                        <a:sym typeface="Montserrat"/>
                      </a:endParaRPr>
                    </a:p>
                  </a:txBody>
                  <a:tcPr marT="91425" marB="91425" marR="91425" marL="91425">
                    <a:solidFill>
                      <a:schemeClr val="lt1"/>
                    </a:solidFill>
                  </a:tcPr>
                </a:tc>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Precision</a:t>
                      </a:r>
                      <a:endParaRPr b="1" sz="1200" u="none" cap="none" strike="noStrike">
                        <a:latin typeface="Montserrat"/>
                        <a:ea typeface="Montserrat"/>
                        <a:cs typeface="Montserrat"/>
                        <a:sym typeface="Montserrat"/>
                      </a:endParaRPr>
                    </a:p>
                  </a:txBody>
                  <a:tcPr marT="91425" marB="91425" marR="91425" marL="91425">
                    <a:solidFill>
                      <a:schemeClr val="lt1"/>
                    </a:solidFill>
                  </a:tcPr>
                </a:tc>
                <a:tc hMerge="1"/>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Recall</a:t>
                      </a:r>
                      <a:endParaRPr b="1" sz="1200" u="none" cap="none" strike="noStrike">
                        <a:latin typeface="Montserrat"/>
                        <a:ea typeface="Montserrat"/>
                        <a:cs typeface="Montserrat"/>
                        <a:sym typeface="Montserrat"/>
                      </a:endParaRPr>
                    </a:p>
                  </a:txBody>
                  <a:tcPr marT="91425" marB="91425" marR="91425" marL="91425">
                    <a:solidFill>
                      <a:schemeClr val="lt1"/>
                    </a:solidFill>
                  </a:tcPr>
                </a:tc>
                <a:tc hMerge="1"/>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F1</a:t>
                      </a:r>
                      <a:endParaRPr b="1" sz="1200" u="none" cap="none" strike="noStrike">
                        <a:latin typeface="Montserrat"/>
                        <a:ea typeface="Montserrat"/>
                        <a:cs typeface="Montserrat"/>
                        <a:sym typeface="Montserrat"/>
                      </a:endParaRPr>
                    </a:p>
                  </a:txBody>
                  <a:tcPr marT="91425" marB="91425" marR="91425" marL="91425">
                    <a:solidFill>
                      <a:schemeClr val="lt1"/>
                    </a:solidFill>
                  </a:tcPr>
                </a:tc>
                <a:tc hMerge="1"/>
              </a:tr>
              <a:tr h="240000">
                <a:tc vMerge="1"/>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TF-IDF</a:t>
                      </a:r>
                      <a:endParaRPr b="1" sz="10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GLoVe</a:t>
                      </a:r>
                      <a:endParaRPr b="1" sz="10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TF-IDF</a:t>
                      </a:r>
                      <a:endParaRPr b="1" sz="10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GLoVe</a:t>
                      </a:r>
                      <a:endParaRPr b="1" sz="10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TF-IDF</a:t>
                      </a:r>
                      <a:endParaRPr b="1" sz="10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Montserrat"/>
                          <a:ea typeface="Montserrat"/>
                          <a:cs typeface="Montserrat"/>
                          <a:sym typeface="Montserrat"/>
                        </a:rPr>
                        <a:t>GLoVe</a:t>
                      </a:r>
                      <a:endParaRPr b="1" sz="1000" u="none" cap="none" strike="noStrike">
                        <a:latin typeface="Montserrat"/>
                        <a:ea typeface="Montserrat"/>
                        <a:cs typeface="Montserrat"/>
                        <a:sym typeface="Montserrat"/>
                      </a:endParaRPr>
                    </a:p>
                  </a:txBody>
                  <a:tcPr marT="91425" marB="91425" marR="91425" marL="91425">
                    <a:solidFill>
                      <a:schemeClr val="lt1"/>
                    </a:solidFill>
                  </a:tcPr>
                </a:tc>
              </a:tr>
              <a:tr h="2490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SVM</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0.40</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0.28</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0.36</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0.28</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0.34</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0.23</a:t>
                      </a:r>
                      <a:endParaRPr sz="1400" u="none" cap="none" strike="noStrike">
                        <a:latin typeface="Montserrat"/>
                        <a:ea typeface="Montserrat"/>
                        <a:cs typeface="Montserrat"/>
                        <a:sym typeface="Montserrat"/>
                      </a:endParaRPr>
                    </a:p>
                  </a:txBody>
                  <a:tcPr marT="91425" marB="91425" marR="91425" marL="91425">
                    <a:solidFill>
                      <a:schemeClr val="lt1"/>
                    </a:solidFill>
                  </a:tcPr>
                </a:tc>
              </a:tr>
              <a:tr h="4100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Logistic Regression</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0.42</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0.24</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0.40</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0.25</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0.40</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0.21</a:t>
                      </a:r>
                      <a:endParaRPr sz="1400" u="none" cap="none" strike="noStrike">
                        <a:latin typeface="Montserrat"/>
                        <a:ea typeface="Montserrat"/>
                        <a:cs typeface="Montserrat"/>
                        <a:sym typeface="Montserrat"/>
                      </a:endParaRPr>
                    </a:p>
                  </a:txBody>
                  <a:tcPr marT="91425" marB="91425" marR="91425" marL="91425">
                    <a:solidFill>
                      <a:schemeClr val="lt1"/>
                    </a:solidFill>
                  </a:tcPr>
                </a:tc>
              </a:tr>
              <a:tr h="38407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Random Forest</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0.38</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0.29</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0.37</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0.29</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0.36</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0.29</a:t>
                      </a:r>
                      <a:endParaRPr sz="1400" u="none" cap="none" strike="noStrike">
                        <a:latin typeface="Montserrat"/>
                        <a:ea typeface="Montserrat"/>
                        <a:cs typeface="Montserrat"/>
                        <a:sym typeface="Montserrat"/>
                      </a:endParaRPr>
                    </a:p>
                  </a:txBody>
                  <a:tcPr marT="91425" marB="91425" marR="91425" marL="91425">
                    <a:solidFill>
                      <a:schemeClr val="lt1"/>
                    </a:solidFill>
                  </a:tcPr>
                </a:tc>
              </a:tr>
              <a:tr h="3757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Simple NN</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0.39</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0.44</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0.37</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0.42</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0.37</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0.42</a:t>
                      </a:r>
                      <a:endParaRPr sz="1400" u="none" cap="none" strike="noStrike">
                        <a:latin typeface="Montserrat"/>
                        <a:ea typeface="Montserrat"/>
                        <a:cs typeface="Montserrat"/>
                        <a:sym typeface="Montserrat"/>
                      </a:endParaRPr>
                    </a:p>
                  </a:txBody>
                  <a:tcPr marT="91425" marB="91425" marR="91425" marL="91425">
                    <a:solidFill>
                      <a:schemeClr val="lt1"/>
                    </a:solidFill>
                  </a:tcPr>
                </a:tc>
              </a:tr>
              <a:tr h="3757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CNN</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0.37</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0.42</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0.36</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0.42</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0.35</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0.41</a:t>
                      </a:r>
                      <a:endParaRPr sz="1400" u="none" cap="none" strike="noStrike">
                        <a:latin typeface="Montserrat"/>
                        <a:ea typeface="Montserrat"/>
                        <a:cs typeface="Montserrat"/>
                        <a:sym typeface="Montserrat"/>
                      </a:endParaRPr>
                    </a:p>
                  </a:txBody>
                  <a:tcPr marT="91425" marB="91425" marR="91425" marL="91425">
                    <a:solidFill>
                      <a:schemeClr val="lt1"/>
                    </a:solidFill>
                  </a:tcPr>
                </a:tc>
              </a:tr>
              <a:tr h="3757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BiLSTM</a:t>
                      </a:r>
                      <a:endParaRPr b="1" sz="12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0.35</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0.44</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0.32</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0.43</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0.27</a:t>
                      </a:r>
                      <a:endParaRPr sz="1400" u="none" cap="none" strike="noStrike">
                        <a:latin typeface="Montserrat"/>
                        <a:ea typeface="Montserrat"/>
                        <a:cs typeface="Montserrat"/>
                        <a:sym typeface="Montserrat"/>
                      </a:endParaRPr>
                    </a:p>
                  </a:txBody>
                  <a:tcPr marT="91425" marB="91425" marR="91425" marL="91425">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0.43</a:t>
                      </a:r>
                      <a:endParaRPr sz="1400" u="none" cap="none" strike="noStrike">
                        <a:latin typeface="Montserrat"/>
                        <a:ea typeface="Montserrat"/>
                        <a:cs typeface="Montserrat"/>
                        <a:sym typeface="Montserrat"/>
                      </a:endParaRPr>
                    </a:p>
                  </a:txBody>
                  <a:tcPr marT="91425" marB="91425" marR="91425" marL="91425">
                    <a:solidFill>
                      <a:schemeClr val="lt1"/>
                    </a:solidFill>
                  </a:tcPr>
                </a:tc>
              </a:tr>
              <a:tr h="24035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Bertweet</a:t>
                      </a:r>
                      <a:endParaRPr b="1" sz="1200" u="none" cap="none" strike="noStrike">
                        <a:latin typeface="Montserrat"/>
                        <a:ea typeface="Montserrat"/>
                        <a:cs typeface="Montserrat"/>
                        <a:sym typeface="Montserrat"/>
                      </a:endParaRPr>
                    </a:p>
                  </a:txBody>
                  <a:tcPr marT="91425" marB="91425" marR="91425" marL="91425">
                    <a:solidFill>
                      <a:srgbClr val="00C3B1"/>
                    </a:solidFill>
                  </a:tcPr>
                </a:tc>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0.49</a:t>
                      </a:r>
                      <a:endParaRPr sz="1400" u="none" cap="none" strike="noStrike">
                        <a:latin typeface="Montserrat"/>
                        <a:ea typeface="Montserrat"/>
                        <a:cs typeface="Montserrat"/>
                        <a:sym typeface="Montserrat"/>
                      </a:endParaRPr>
                    </a:p>
                  </a:txBody>
                  <a:tcPr marT="91425" marB="91425" marR="91425" marL="91425">
                    <a:solidFill>
                      <a:srgbClr val="00C3B1"/>
                    </a:solidFill>
                  </a:tcP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0.49</a:t>
                      </a:r>
                      <a:endParaRPr sz="1400" u="none" cap="none" strike="noStrike">
                        <a:latin typeface="Montserrat"/>
                        <a:ea typeface="Montserrat"/>
                        <a:cs typeface="Montserrat"/>
                        <a:sym typeface="Montserrat"/>
                      </a:endParaRPr>
                    </a:p>
                  </a:txBody>
                  <a:tcPr marT="91425" marB="91425" marR="91425" marL="91425">
                    <a:solidFill>
                      <a:srgbClr val="00C3B1"/>
                    </a:solidFill>
                  </a:tcP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0.49</a:t>
                      </a:r>
                      <a:endParaRPr sz="1400" u="none" cap="none" strike="noStrike">
                        <a:latin typeface="Montserrat"/>
                        <a:ea typeface="Montserrat"/>
                        <a:cs typeface="Montserrat"/>
                        <a:sym typeface="Montserrat"/>
                      </a:endParaRPr>
                    </a:p>
                  </a:txBody>
                  <a:tcPr marT="91425" marB="91425" marR="91425" marL="91425">
                    <a:solidFill>
                      <a:srgbClr val="00C3B1"/>
                    </a:solidFill>
                  </a:tcPr>
                </a:tc>
                <a:tc hMerge="1"/>
              </a:tr>
              <a:tr h="3269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latin typeface="Montserrat"/>
                          <a:ea typeface="Montserrat"/>
                          <a:cs typeface="Montserrat"/>
                          <a:sym typeface="Montserrat"/>
                        </a:rPr>
                        <a:t>DistilBert</a:t>
                      </a:r>
                      <a:endParaRPr b="1" sz="1200" u="none" cap="none" strike="noStrike">
                        <a:latin typeface="Montserrat"/>
                        <a:ea typeface="Montserrat"/>
                        <a:cs typeface="Montserrat"/>
                        <a:sym typeface="Montserrat"/>
                      </a:endParaRPr>
                    </a:p>
                  </a:txBody>
                  <a:tcPr marT="91425" marB="91425" marR="91425" marL="91425">
                    <a:solidFill>
                      <a:schemeClr val="lt1"/>
                    </a:solidFill>
                  </a:tcPr>
                </a:tc>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0.48</a:t>
                      </a:r>
                      <a:endParaRPr sz="1400" u="none" cap="none" strike="noStrike">
                        <a:latin typeface="Montserrat"/>
                        <a:ea typeface="Montserrat"/>
                        <a:cs typeface="Montserrat"/>
                        <a:sym typeface="Montserrat"/>
                      </a:endParaRPr>
                    </a:p>
                  </a:txBody>
                  <a:tcPr marT="91425" marB="91425" marR="91425" marL="91425">
                    <a:solidFill>
                      <a:schemeClr val="lt1"/>
                    </a:solidFill>
                  </a:tcP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0.47</a:t>
                      </a:r>
                      <a:endParaRPr sz="1400" u="none" cap="none" strike="noStrike">
                        <a:latin typeface="Montserrat"/>
                        <a:ea typeface="Montserrat"/>
                        <a:cs typeface="Montserrat"/>
                        <a:sym typeface="Montserrat"/>
                      </a:endParaRPr>
                    </a:p>
                  </a:txBody>
                  <a:tcPr marT="91425" marB="91425" marR="91425" marL="91425">
                    <a:solidFill>
                      <a:schemeClr val="lt1"/>
                    </a:solidFill>
                  </a:tcP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Montserrat"/>
                          <a:ea typeface="Montserrat"/>
                          <a:cs typeface="Montserrat"/>
                          <a:sym typeface="Montserrat"/>
                        </a:rPr>
                        <a:t>0.47</a:t>
                      </a:r>
                      <a:endParaRPr sz="1400" u="none" cap="none" strike="noStrike">
                        <a:latin typeface="Montserrat"/>
                        <a:ea typeface="Montserrat"/>
                        <a:cs typeface="Montserrat"/>
                        <a:sym typeface="Montserrat"/>
                      </a:endParaRPr>
                    </a:p>
                  </a:txBody>
                  <a:tcPr marT="91425" marB="91425" marR="91425" marL="91425">
                    <a:solidFill>
                      <a:schemeClr val="lt1"/>
                    </a:solidFill>
                  </a:tcPr>
                </a:tc>
                <a:tc hMerge="1"/>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92" name="Shape 1692"/>
        <p:cNvGrpSpPr/>
        <p:nvPr/>
      </p:nvGrpSpPr>
      <p:grpSpPr>
        <a:xfrm>
          <a:off x="0" y="0"/>
          <a:ext cx="0" cy="0"/>
          <a:chOff x="0" y="0"/>
          <a:chExt cx="0" cy="0"/>
        </a:xfrm>
      </p:grpSpPr>
      <p:grpSp>
        <p:nvGrpSpPr>
          <p:cNvPr id="1693" name="Google Shape;1693;p58"/>
          <p:cNvGrpSpPr/>
          <p:nvPr/>
        </p:nvGrpSpPr>
        <p:grpSpPr>
          <a:xfrm>
            <a:off x="0" y="0"/>
            <a:ext cx="9144000" cy="5143500"/>
            <a:chOff x="0" y="0"/>
            <a:chExt cx="9144000" cy="5143500"/>
          </a:xfrm>
        </p:grpSpPr>
        <p:sp>
          <p:nvSpPr>
            <p:cNvPr id="1694" name="Google Shape;1694;p58"/>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58"/>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6" name="Google Shape;1696;p58"/>
          <p:cNvSpPr/>
          <p:nvPr/>
        </p:nvSpPr>
        <p:spPr>
          <a:xfrm>
            <a:off x="720000" y="1030425"/>
            <a:ext cx="7704000" cy="38706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8"/>
          <p:cNvSpPr txBox="1"/>
          <p:nvPr>
            <p:ph type="title"/>
          </p:nvPr>
        </p:nvSpPr>
        <p:spPr>
          <a:xfrm>
            <a:off x="720000" y="3241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Overall Comparison(Accuracy)</a:t>
            </a:r>
            <a:endParaRPr/>
          </a:p>
        </p:txBody>
      </p:sp>
      <p:graphicFrame>
        <p:nvGraphicFramePr>
          <p:cNvPr id="1698" name="Google Shape;1698;p58"/>
          <p:cNvGraphicFramePr/>
          <p:nvPr/>
        </p:nvGraphicFramePr>
        <p:xfrm>
          <a:off x="952500" y="1138675"/>
          <a:ext cx="3000000" cy="3000000"/>
        </p:xfrm>
        <a:graphic>
          <a:graphicData uri="http://schemas.openxmlformats.org/drawingml/2006/table">
            <a:tbl>
              <a:tblPr>
                <a:noFill/>
                <a:tableStyleId>{0C01A753-B919-46E6-B61D-A0D84F8D196A}</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TF-IDF</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GLoVe</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SVM</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37%</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30%</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Logistic Regression</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41%</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27%</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Random Forest</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39%</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31%</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Simple NN</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39%</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44%</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CNN</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38%</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43%</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BiLSTM</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34%</a:t>
                      </a:r>
                      <a:endParaRPr b="1" sz="1400" u="none" cap="none" strike="noStrike">
                        <a:latin typeface="Montserrat"/>
                        <a:ea typeface="Montserrat"/>
                        <a:cs typeface="Montserrat"/>
                        <a:sym typeface="Montserra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45%</a:t>
                      </a:r>
                      <a:endParaRPr b="1" sz="1400" u="none" cap="none" strike="noStrike">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Bertweet</a:t>
                      </a:r>
                      <a:endParaRPr b="1" sz="1400" u="none" cap="none" strike="noStrike">
                        <a:latin typeface="Montserrat"/>
                        <a:ea typeface="Montserrat"/>
                        <a:cs typeface="Montserrat"/>
                        <a:sym typeface="Montserrat"/>
                      </a:endParaRPr>
                    </a:p>
                  </a:txBody>
                  <a:tcPr marT="91425" marB="91425" marR="91425" marL="91425">
                    <a:solidFill>
                      <a:srgbClr val="00C3B1"/>
                    </a:solidFill>
                  </a:tcPr>
                </a:tc>
                <a:tc gridSpan="2">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50%</a:t>
                      </a:r>
                      <a:endParaRPr b="1" sz="1400" u="none" cap="none" strike="noStrike">
                        <a:latin typeface="Montserrat"/>
                        <a:ea typeface="Montserrat"/>
                        <a:cs typeface="Montserrat"/>
                        <a:sym typeface="Montserrat"/>
                      </a:endParaRPr>
                    </a:p>
                  </a:txBody>
                  <a:tcPr marT="91425" marB="91425" marR="91425" marL="91425">
                    <a:solidFill>
                      <a:srgbClr val="00C3B1"/>
                    </a:solidFill>
                  </a:tcPr>
                </a:tc>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DistilBert</a:t>
                      </a:r>
                      <a:endParaRPr b="1" sz="1400" u="none" cap="none" strike="noStrike">
                        <a:latin typeface="Montserrat"/>
                        <a:ea typeface="Montserrat"/>
                        <a:cs typeface="Montserrat"/>
                        <a:sym typeface="Montserrat"/>
                      </a:endParaRPr>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Montserrat"/>
                          <a:ea typeface="Montserrat"/>
                          <a:cs typeface="Montserrat"/>
                          <a:sym typeface="Montserrat"/>
                        </a:rPr>
                        <a:t>48%</a:t>
                      </a:r>
                      <a:endParaRPr b="1" sz="1400" u="none" cap="none" strike="noStrike">
                        <a:latin typeface="Montserrat"/>
                        <a:ea typeface="Montserrat"/>
                        <a:cs typeface="Montserrat"/>
                        <a:sym typeface="Montserrat"/>
                      </a:endParaRPr>
                    </a:p>
                  </a:txBody>
                  <a:tcPr marT="91425" marB="91425" marR="91425" marL="91425"/>
                </a:tc>
                <a:tc hMerge="1"/>
              </a:tr>
            </a:tbl>
          </a:graphicData>
        </a:graphic>
      </p:graphicFrame>
      <p:sp>
        <p:nvSpPr>
          <p:cNvPr id="1699" name="Google Shape;1699;p58"/>
          <p:cNvSpPr/>
          <p:nvPr/>
        </p:nvSpPr>
        <p:spPr>
          <a:xfrm>
            <a:off x="4075225" y="1534875"/>
            <a:ext cx="930000" cy="1188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8"/>
          <p:cNvSpPr/>
          <p:nvPr/>
        </p:nvSpPr>
        <p:spPr>
          <a:xfrm>
            <a:off x="6469275" y="1534875"/>
            <a:ext cx="930000" cy="118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8"/>
          <p:cNvSpPr/>
          <p:nvPr/>
        </p:nvSpPr>
        <p:spPr>
          <a:xfrm>
            <a:off x="6469275" y="2723525"/>
            <a:ext cx="930000" cy="1188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8"/>
          <p:cNvSpPr/>
          <p:nvPr/>
        </p:nvSpPr>
        <p:spPr>
          <a:xfrm>
            <a:off x="4075225" y="2723550"/>
            <a:ext cx="930000" cy="118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1000"/>
                                        <p:tgtEl>
                                          <p:spTgt spid="1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1000"/>
                                        <p:tgtEl>
                                          <p:spTgt spid="17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06" name="Shape 1706"/>
        <p:cNvGrpSpPr/>
        <p:nvPr/>
      </p:nvGrpSpPr>
      <p:grpSpPr>
        <a:xfrm>
          <a:off x="0" y="0"/>
          <a:ext cx="0" cy="0"/>
          <a:chOff x="0" y="0"/>
          <a:chExt cx="0" cy="0"/>
        </a:xfrm>
      </p:grpSpPr>
      <p:grpSp>
        <p:nvGrpSpPr>
          <p:cNvPr id="1707" name="Google Shape;1707;p73"/>
          <p:cNvGrpSpPr/>
          <p:nvPr/>
        </p:nvGrpSpPr>
        <p:grpSpPr>
          <a:xfrm>
            <a:off x="0" y="0"/>
            <a:ext cx="9144000" cy="5143500"/>
            <a:chOff x="0" y="0"/>
            <a:chExt cx="9144000" cy="5143500"/>
          </a:xfrm>
        </p:grpSpPr>
        <p:sp>
          <p:nvSpPr>
            <p:cNvPr id="1708" name="Google Shape;1708;p7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10" name="Google Shape;1710;p73"/>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711" name="Google Shape;1711;p73"/>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712" name="Google Shape;1712;p73"/>
          <p:cNvSpPr/>
          <p:nvPr/>
        </p:nvSpPr>
        <p:spPr>
          <a:xfrm>
            <a:off x="563500" y="1748600"/>
            <a:ext cx="3776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Bert trained on wikipedia rather than tweets→ language usage may differ</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Network layers cannot be altered in transfer learning→ overfitting can occur when model learns noise and details  from training data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713" name="Google Shape;1713;p7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sz="2900"/>
              <a:t>Limitations of using transfer models</a:t>
            </a:r>
            <a:endParaRPr sz="2900"/>
          </a:p>
        </p:txBody>
      </p:sp>
      <p:pic>
        <p:nvPicPr>
          <p:cNvPr id="1714" name="Google Shape;1714;p73"/>
          <p:cNvPicPr preferRelativeResize="0"/>
          <p:nvPr/>
        </p:nvPicPr>
        <p:blipFill rotWithShape="1">
          <a:blip r:embed="rId5">
            <a:alphaModFix/>
          </a:blip>
          <a:srcRect b="0" l="0" r="0" t="0"/>
          <a:stretch/>
        </p:blipFill>
        <p:spPr>
          <a:xfrm>
            <a:off x="8085325" y="126600"/>
            <a:ext cx="803101" cy="803101"/>
          </a:xfrm>
          <a:prstGeom prst="rect">
            <a:avLst/>
          </a:prstGeom>
          <a:noFill/>
          <a:ln>
            <a:noFill/>
          </a:ln>
          <a:effectLst>
            <a:outerShdw blurRad="400050" rotWithShape="0" algn="bl" dir="5400000" dist="19050">
              <a:schemeClr val="dk1">
                <a:alpha val="28627"/>
              </a:schemeClr>
            </a:outerShdw>
          </a:effectLst>
        </p:spPr>
      </p:pic>
      <p:pic>
        <p:nvPicPr>
          <p:cNvPr id="1715" name="Google Shape;1715;p73"/>
          <p:cNvPicPr preferRelativeResize="0"/>
          <p:nvPr/>
        </p:nvPicPr>
        <p:blipFill rotWithShape="1">
          <a:blip r:embed="rId6">
            <a:alphaModFix/>
          </a:blip>
          <a:srcRect b="10062" l="0" r="0" t="0"/>
          <a:stretch/>
        </p:blipFill>
        <p:spPr>
          <a:xfrm>
            <a:off x="4798662" y="1093575"/>
            <a:ext cx="3966999" cy="3263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19" name="Shape 1719"/>
        <p:cNvGrpSpPr/>
        <p:nvPr/>
      </p:nvGrpSpPr>
      <p:grpSpPr>
        <a:xfrm>
          <a:off x="0" y="0"/>
          <a:ext cx="0" cy="0"/>
          <a:chOff x="0" y="0"/>
          <a:chExt cx="0" cy="0"/>
        </a:xfrm>
      </p:grpSpPr>
      <p:grpSp>
        <p:nvGrpSpPr>
          <p:cNvPr id="1720" name="Google Shape;1720;p74"/>
          <p:cNvGrpSpPr/>
          <p:nvPr/>
        </p:nvGrpSpPr>
        <p:grpSpPr>
          <a:xfrm>
            <a:off x="0" y="0"/>
            <a:ext cx="9144000" cy="5143500"/>
            <a:chOff x="0" y="0"/>
            <a:chExt cx="9144000" cy="5143500"/>
          </a:xfrm>
        </p:grpSpPr>
        <p:sp>
          <p:nvSpPr>
            <p:cNvPr id="1721" name="Google Shape;1721;p74"/>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74"/>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3" name="Google Shape;1723;p74"/>
          <p:cNvSpPr/>
          <p:nvPr/>
        </p:nvSpPr>
        <p:spPr>
          <a:xfrm flipH="1">
            <a:off x="3724198" y="3573165"/>
            <a:ext cx="4659000" cy="521400"/>
          </a:xfrm>
          <a:prstGeom prst="roundRect">
            <a:avLst>
              <a:gd fmla="val 35549"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4"/>
          <p:cNvSpPr txBox="1"/>
          <p:nvPr>
            <p:ph type="title"/>
          </p:nvPr>
        </p:nvSpPr>
        <p:spPr>
          <a:xfrm>
            <a:off x="3982825" y="224240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Reflection</a:t>
            </a:r>
            <a:endParaRPr/>
          </a:p>
        </p:txBody>
      </p:sp>
      <p:sp>
        <p:nvSpPr>
          <p:cNvPr id="1725" name="Google Shape;1725;p74"/>
          <p:cNvSpPr txBox="1"/>
          <p:nvPr>
            <p:ph idx="2" type="title"/>
          </p:nvPr>
        </p:nvSpPr>
        <p:spPr>
          <a:xfrm>
            <a:off x="5125825" y="1415635"/>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06</a:t>
            </a:r>
            <a:endParaRPr/>
          </a:p>
        </p:txBody>
      </p:sp>
      <p:sp>
        <p:nvSpPr>
          <p:cNvPr id="1726" name="Google Shape;1726;p74"/>
          <p:cNvSpPr txBox="1"/>
          <p:nvPr>
            <p:ph idx="1" type="subTitle"/>
          </p:nvPr>
        </p:nvSpPr>
        <p:spPr>
          <a:xfrm>
            <a:off x="3650800" y="3660175"/>
            <a:ext cx="4659000" cy="347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Issues Faced, Learning Points, Future Work</a:t>
            </a:r>
            <a:endParaRPr/>
          </a:p>
        </p:txBody>
      </p:sp>
      <p:pic>
        <p:nvPicPr>
          <p:cNvPr id="1727" name="Google Shape;1727;p74"/>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27"/>
              </a:schemeClr>
            </a:outerShdw>
          </a:effectLst>
        </p:spPr>
      </p:pic>
      <p:pic>
        <p:nvPicPr>
          <p:cNvPr id="1728" name="Google Shape;1728;p74"/>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27"/>
              </a:schemeClr>
            </a:outerShdw>
          </a:effectLst>
        </p:spPr>
      </p:pic>
      <p:pic>
        <p:nvPicPr>
          <p:cNvPr id="1729" name="Google Shape;1729;p74"/>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27"/>
              </a:schemeClr>
            </a:outerShdw>
          </a:effectLst>
        </p:spPr>
      </p:pic>
      <p:pic>
        <p:nvPicPr>
          <p:cNvPr id="1730" name="Google Shape;1730;p74"/>
          <p:cNvPicPr preferRelativeResize="0"/>
          <p:nvPr/>
        </p:nvPicPr>
        <p:blipFill rotWithShape="1">
          <a:blip r:embed="rId5">
            <a:alphaModFix/>
          </a:blip>
          <a:srcRect b="0" l="0" r="0" t="0"/>
          <a:stretch/>
        </p:blipFill>
        <p:spPr>
          <a:xfrm flipH="1" rot="-872285">
            <a:off x="2093057" y="4231533"/>
            <a:ext cx="518806" cy="452456"/>
          </a:xfrm>
          <a:prstGeom prst="rect">
            <a:avLst/>
          </a:prstGeom>
          <a:noFill/>
          <a:ln>
            <a:noFill/>
          </a:ln>
          <a:effectLst>
            <a:outerShdw blurRad="400050" rotWithShape="0" algn="bl" dir="5400000" dist="19050">
              <a:schemeClr val="dk1">
                <a:alpha val="28627"/>
              </a:schemeClr>
            </a:outerShdw>
          </a:effectLst>
        </p:spPr>
      </p:pic>
      <p:pic>
        <p:nvPicPr>
          <p:cNvPr id="1731" name="Google Shape;1731;p74"/>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27"/>
              </a:schemeClr>
            </a:outerShdw>
          </a:effectLst>
        </p:spPr>
      </p:pic>
      <p:pic>
        <p:nvPicPr>
          <p:cNvPr id="1732" name="Google Shape;1732;p74"/>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2"/>
              </a:scheme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36" name="Shape 1736"/>
        <p:cNvGrpSpPr/>
        <p:nvPr/>
      </p:nvGrpSpPr>
      <p:grpSpPr>
        <a:xfrm>
          <a:off x="0" y="0"/>
          <a:ext cx="0" cy="0"/>
          <a:chOff x="0" y="0"/>
          <a:chExt cx="0" cy="0"/>
        </a:xfrm>
      </p:grpSpPr>
      <p:grpSp>
        <p:nvGrpSpPr>
          <p:cNvPr id="1737" name="Google Shape;1737;p75"/>
          <p:cNvGrpSpPr/>
          <p:nvPr/>
        </p:nvGrpSpPr>
        <p:grpSpPr>
          <a:xfrm>
            <a:off x="0" y="0"/>
            <a:ext cx="9144000" cy="5143500"/>
            <a:chOff x="0" y="0"/>
            <a:chExt cx="9144000" cy="5143500"/>
          </a:xfrm>
        </p:grpSpPr>
        <p:sp>
          <p:nvSpPr>
            <p:cNvPr id="1738" name="Google Shape;1738;p75"/>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5"/>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40" name="Google Shape;1740;p75"/>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741" name="Google Shape;1741;p75"/>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742" name="Google Shape;1742;p75"/>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743" name="Google Shape;1743;p75"/>
          <p:cNvSpPr/>
          <p:nvPr/>
        </p:nvSpPr>
        <p:spPr>
          <a:xfrm>
            <a:off x="720000" y="1452150"/>
            <a:ext cx="5348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Issues Faced 🤕</a:t>
            </a:r>
            <a:endParaRPr/>
          </a:p>
        </p:txBody>
      </p:sp>
      <p:sp>
        <p:nvSpPr>
          <p:cNvPr id="1745" name="Google Shape;1745;p75"/>
          <p:cNvSpPr txBox="1"/>
          <p:nvPr>
            <p:ph idx="1" type="subTitle"/>
          </p:nvPr>
        </p:nvSpPr>
        <p:spPr>
          <a:xfrm>
            <a:off x="1048600" y="1759050"/>
            <a:ext cx="4499700" cy="210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arenR"/>
            </a:pPr>
            <a:r>
              <a:rPr lang="en"/>
              <a:t>Small dataset due to privated/deleted tweets, forgoing tweets with multiple emojis </a:t>
            </a:r>
            <a:r>
              <a:rPr b="1" lang="en"/>
              <a:t>(only used &lt;1% out of 14M)</a:t>
            </a:r>
            <a:endParaRPr b="1"/>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Long training time for models (e.g. SVM, Transfer Learning)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Slangs/Misspelled words not captured in Glove Embedding</a:t>
            </a:r>
            <a:endParaRPr/>
          </a:p>
          <a:p>
            <a:pPr indent="0" lvl="0" marL="0" rtl="0" algn="l">
              <a:lnSpc>
                <a:spcPct val="100000"/>
              </a:lnSpc>
              <a:spcBef>
                <a:spcPts val="0"/>
              </a:spcBef>
              <a:spcAft>
                <a:spcPts val="0"/>
              </a:spcAft>
              <a:buSzPts val="1400"/>
              <a:buNone/>
            </a:pPr>
            <a:r>
              <a:t/>
            </a:r>
            <a:endParaRPr/>
          </a:p>
        </p:txBody>
      </p:sp>
      <p:pic>
        <p:nvPicPr>
          <p:cNvPr id="1746" name="Google Shape;1746;p75"/>
          <p:cNvPicPr preferRelativeResize="0"/>
          <p:nvPr/>
        </p:nvPicPr>
        <p:blipFill rotWithShape="1">
          <a:blip r:embed="rId5">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747" name="Google Shape;1747;p75"/>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1" name="Shape 1751"/>
        <p:cNvGrpSpPr/>
        <p:nvPr/>
      </p:nvGrpSpPr>
      <p:grpSpPr>
        <a:xfrm>
          <a:off x="0" y="0"/>
          <a:ext cx="0" cy="0"/>
          <a:chOff x="0" y="0"/>
          <a:chExt cx="0" cy="0"/>
        </a:xfrm>
      </p:grpSpPr>
      <p:grpSp>
        <p:nvGrpSpPr>
          <p:cNvPr id="1752" name="Google Shape;1752;p76"/>
          <p:cNvGrpSpPr/>
          <p:nvPr/>
        </p:nvGrpSpPr>
        <p:grpSpPr>
          <a:xfrm>
            <a:off x="0" y="0"/>
            <a:ext cx="9144000" cy="5143500"/>
            <a:chOff x="0" y="0"/>
            <a:chExt cx="9144000" cy="5143500"/>
          </a:xfrm>
        </p:grpSpPr>
        <p:sp>
          <p:nvSpPr>
            <p:cNvPr id="1753" name="Google Shape;1753;p7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5" name="Google Shape;1755;p76"/>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756" name="Google Shape;1756;p76"/>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757" name="Google Shape;1757;p76"/>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758" name="Google Shape;1758;p76"/>
          <p:cNvSpPr/>
          <p:nvPr/>
        </p:nvSpPr>
        <p:spPr>
          <a:xfrm>
            <a:off x="720000" y="1452150"/>
            <a:ext cx="5348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7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What we learnt 🧑‍🎓</a:t>
            </a:r>
            <a:endParaRPr/>
          </a:p>
        </p:txBody>
      </p:sp>
      <p:sp>
        <p:nvSpPr>
          <p:cNvPr id="1760" name="Google Shape;1760;p76"/>
          <p:cNvSpPr txBox="1"/>
          <p:nvPr>
            <p:ph idx="1" type="subTitle"/>
          </p:nvPr>
        </p:nvSpPr>
        <p:spPr>
          <a:xfrm>
            <a:off x="1048600" y="1648350"/>
            <a:ext cx="4499700" cy="232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a:solidFill>
                  <a:srgbClr val="000000"/>
                </a:solidFill>
              </a:rPr>
              <a:t>Linear Models + Random Forest</a:t>
            </a:r>
            <a:endParaRPr b="1">
              <a:solidFill>
                <a:srgbClr val="000000"/>
              </a:solidFill>
            </a:endParaRPr>
          </a:p>
          <a:p>
            <a:pPr indent="0" lvl="0" marL="0" rtl="0" algn="l">
              <a:lnSpc>
                <a:spcPct val="100000"/>
              </a:lnSpc>
              <a:spcBef>
                <a:spcPts val="0"/>
              </a:spcBef>
              <a:spcAft>
                <a:spcPts val="0"/>
              </a:spcAft>
              <a:buSzPts val="1400"/>
              <a:buNone/>
            </a:pPr>
            <a:r>
              <a:t/>
            </a:r>
            <a:endParaRPr b="1">
              <a:solidFill>
                <a:srgbClr val="000000"/>
              </a:solidFill>
            </a:endParaRPr>
          </a:p>
          <a:p>
            <a:pPr indent="-314325" lvl="0" marL="457200" rtl="0" algn="l">
              <a:lnSpc>
                <a:spcPct val="100000"/>
              </a:lnSpc>
              <a:spcBef>
                <a:spcPts val="0"/>
              </a:spcBef>
              <a:spcAft>
                <a:spcPts val="0"/>
              </a:spcAft>
              <a:buClr>
                <a:srgbClr val="444444"/>
              </a:buClr>
              <a:buSzPts val="1350"/>
              <a:buChar char="●"/>
            </a:pPr>
            <a:r>
              <a:rPr lang="en" sz="1350">
                <a:solidFill>
                  <a:srgbClr val="444444"/>
                </a:solidFill>
              </a:rPr>
              <a:t>TF-IDF embeddings perform significantly better compared to GLOVE on test set</a:t>
            </a:r>
            <a:endParaRPr sz="1350">
              <a:solidFill>
                <a:srgbClr val="444444"/>
              </a:solidFill>
            </a:endParaRPr>
          </a:p>
          <a:p>
            <a:pPr indent="-314325" lvl="0" marL="457200" rtl="0" algn="l">
              <a:lnSpc>
                <a:spcPct val="100000"/>
              </a:lnSpc>
              <a:spcBef>
                <a:spcPts val="0"/>
              </a:spcBef>
              <a:spcAft>
                <a:spcPts val="0"/>
              </a:spcAft>
              <a:buClr>
                <a:srgbClr val="444444"/>
              </a:buClr>
              <a:buSzPts val="1350"/>
              <a:buChar char="●"/>
            </a:pPr>
            <a:r>
              <a:rPr lang="en" sz="1350">
                <a:solidFill>
                  <a:srgbClr val="444444"/>
                </a:solidFill>
              </a:rPr>
              <a:t>np.mean() to aggregate word embedding score across a sentence eliminated crucial information</a:t>
            </a:r>
            <a:endParaRPr sz="1350">
              <a:solidFill>
                <a:srgbClr val="444444"/>
              </a:solidFill>
            </a:endParaRPr>
          </a:p>
          <a:p>
            <a:pPr indent="-314325" lvl="0" marL="457200" rtl="0" algn="l">
              <a:lnSpc>
                <a:spcPct val="100000"/>
              </a:lnSpc>
              <a:spcBef>
                <a:spcPts val="0"/>
              </a:spcBef>
              <a:spcAft>
                <a:spcPts val="0"/>
              </a:spcAft>
              <a:buClr>
                <a:srgbClr val="444444"/>
              </a:buClr>
              <a:buSzPts val="1350"/>
              <a:buChar char="●"/>
            </a:pPr>
            <a:r>
              <a:rPr lang="en" sz="1350">
                <a:solidFill>
                  <a:srgbClr val="444444"/>
                </a:solidFill>
              </a:rPr>
              <a:t>Truncated SVD proved useful in dimensionality reducing sparse matrix reducing overfitting on test data</a:t>
            </a:r>
            <a:endParaRPr sz="1350">
              <a:solidFill>
                <a:srgbClr val="444444"/>
              </a:solidFill>
            </a:endParaRPr>
          </a:p>
          <a:p>
            <a:pPr indent="0" lvl="0" marL="0" rtl="0" algn="l">
              <a:lnSpc>
                <a:spcPct val="100000"/>
              </a:lnSpc>
              <a:spcBef>
                <a:spcPts val="0"/>
              </a:spcBef>
              <a:spcAft>
                <a:spcPts val="0"/>
              </a:spcAft>
              <a:buSzPts val="1400"/>
              <a:buNone/>
            </a:pPr>
            <a:r>
              <a:t/>
            </a:r>
            <a:endParaRPr sz="1350">
              <a:solidFill>
                <a:srgbClr val="444444"/>
              </a:solidFill>
            </a:endParaRPr>
          </a:p>
          <a:p>
            <a:pPr indent="0" lvl="0" marL="0" rtl="0" algn="l">
              <a:lnSpc>
                <a:spcPct val="100000"/>
              </a:lnSpc>
              <a:spcBef>
                <a:spcPts val="0"/>
              </a:spcBef>
              <a:spcAft>
                <a:spcPts val="0"/>
              </a:spcAft>
              <a:buSzPts val="1400"/>
              <a:buNone/>
            </a:pPr>
            <a:r>
              <a:t/>
            </a:r>
            <a:endParaRPr b="1">
              <a:solidFill>
                <a:srgbClr val="000000"/>
              </a:solidFill>
            </a:endParaRPr>
          </a:p>
          <a:p>
            <a:pPr indent="0" lvl="0" marL="0" rtl="0" algn="l">
              <a:lnSpc>
                <a:spcPct val="100000"/>
              </a:lnSpc>
              <a:spcBef>
                <a:spcPts val="0"/>
              </a:spcBef>
              <a:spcAft>
                <a:spcPts val="0"/>
              </a:spcAft>
              <a:buSzPts val="1400"/>
              <a:buNone/>
            </a:pPr>
            <a:r>
              <a:t/>
            </a:r>
            <a:endParaRPr b="1">
              <a:solidFill>
                <a:srgbClr val="000000"/>
              </a:solidFill>
            </a:endParaRPr>
          </a:p>
          <a:p>
            <a:pPr indent="0" lvl="0" marL="0" rtl="0" algn="l">
              <a:lnSpc>
                <a:spcPct val="100000"/>
              </a:lnSpc>
              <a:spcBef>
                <a:spcPts val="0"/>
              </a:spcBef>
              <a:spcAft>
                <a:spcPts val="0"/>
              </a:spcAft>
              <a:buSzPts val="1400"/>
              <a:buNone/>
            </a:pPr>
            <a:r>
              <a:t/>
            </a:r>
            <a:endParaRPr b="1">
              <a:solidFill>
                <a:srgbClr val="000000"/>
              </a:solidFill>
            </a:endParaRPr>
          </a:p>
          <a:p>
            <a:pPr indent="0" lvl="0" marL="0" rtl="0" algn="l">
              <a:lnSpc>
                <a:spcPct val="100000"/>
              </a:lnSpc>
              <a:spcBef>
                <a:spcPts val="0"/>
              </a:spcBef>
              <a:spcAft>
                <a:spcPts val="0"/>
              </a:spcAft>
              <a:buSzPts val="1400"/>
              <a:buNone/>
            </a:pPr>
            <a:r>
              <a:t/>
            </a:r>
            <a:endParaRPr b="1">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0"/>
              </a:spcBef>
              <a:spcAft>
                <a:spcPts val="0"/>
              </a:spcAft>
              <a:buSzPts val="1400"/>
              <a:buNone/>
            </a:pPr>
            <a:r>
              <a:t/>
            </a:r>
            <a:endParaRPr sz="1700"/>
          </a:p>
        </p:txBody>
      </p:sp>
      <p:pic>
        <p:nvPicPr>
          <p:cNvPr id="1761" name="Google Shape;1761;p76"/>
          <p:cNvPicPr preferRelativeResize="0"/>
          <p:nvPr/>
        </p:nvPicPr>
        <p:blipFill rotWithShape="1">
          <a:blip r:embed="rId5">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762" name="Google Shape;1762;p76"/>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66" name="Shape 1766"/>
        <p:cNvGrpSpPr/>
        <p:nvPr/>
      </p:nvGrpSpPr>
      <p:grpSpPr>
        <a:xfrm>
          <a:off x="0" y="0"/>
          <a:ext cx="0" cy="0"/>
          <a:chOff x="0" y="0"/>
          <a:chExt cx="0" cy="0"/>
        </a:xfrm>
      </p:grpSpPr>
      <p:grpSp>
        <p:nvGrpSpPr>
          <p:cNvPr id="1767" name="Google Shape;1767;p77"/>
          <p:cNvGrpSpPr/>
          <p:nvPr/>
        </p:nvGrpSpPr>
        <p:grpSpPr>
          <a:xfrm>
            <a:off x="0" y="0"/>
            <a:ext cx="9144000" cy="5143500"/>
            <a:chOff x="0" y="0"/>
            <a:chExt cx="9144000" cy="5143500"/>
          </a:xfrm>
        </p:grpSpPr>
        <p:sp>
          <p:nvSpPr>
            <p:cNvPr id="1768" name="Google Shape;1768;p7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0" name="Google Shape;1770;p77"/>
          <p:cNvSpPr/>
          <p:nvPr/>
        </p:nvSpPr>
        <p:spPr>
          <a:xfrm>
            <a:off x="720000" y="1228025"/>
            <a:ext cx="7704000" cy="34224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What we learnt 🧑‍🎓</a:t>
            </a:r>
            <a:endParaRPr/>
          </a:p>
        </p:txBody>
      </p:sp>
      <p:sp>
        <p:nvSpPr>
          <p:cNvPr id="1772" name="Google Shape;1772;p77"/>
          <p:cNvSpPr txBox="1"/>
          <p:nvPr>
            <p:ph idx="1" type="subTitle"/>
          </p:nvPr>
        </p:nvSpPr>
        <p:spPr>
          <a:xfrm>
            <a:off x="1048600" y="1534925"/>
            <a:ext cx="7027800" cy="210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300">
                <a:solidFill>
                  <a:srgbClr val="000000"/>
                </a:solidFill>
              </a:rPr>
              <a:t>Limitations of Glove Embeddings (Deep Learning)</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307975" lvl="0" marL="457200" rtl="0" algn="l">
              <a:lnSpc>
                <a:spcPct val="100000"/>
              </a:lnSpc>
              <a:spcBef>
                <a:spcPts val="0"/>
              </a:spcBef>
              <a:spcAft>
                <a:spcPts val="0"/>
              </a:spcAft>
              <a:buClr>
                <a:srgbClr val="444444"/>
              </a:buClr>
              <a:buSzPts val="1250"/>
              <a:buAutoNum type="arabicParenR"/>
            </a:pPr>
            <a:r>
              <a:rPr lang="en" sz="1250">
                <a:solidFill>
                  <a:srgbClr val="444444"/>
                </a:solidFill>
              </a:rPr>
              <a:t>Usage of slangs (Single word comparison) for </a:t>
            </a:r>
            <a:r>
              <a:rPr lang="en" sz="1700">
                <a:solidFill>
                  <a:srgbClr val="000000"/>
                </a:solidFill>
              </a:rPr>
              <a:t>😍</a:t>
            </a:r>
            <a:endParaRPr sz="1750">
              <a:solidFill>
                <a:srgbClr val="444444"/>
              </a:solidFill>
            </a:endParaRPr>
          </a:p>
          <a:p>
            <a:pPr indent="0" lvl="0" marL="0" rtl="0" algn="l">
              <a:lnSpc>
                <a:spcPct val="100000"/>
              </a:lnSpc>
              <a:spcBef>
                <a:spcPts val="0"/>
              </a:spcBef>
              <a:spcAft>
                <a:spcPts val="0"/>
              </a:spcAft>
              <a:buSzPts val="1400"/>
              <a:buNone/>
            </a:pPr>
            <a:r>
              <a:t/>
            </a:r>
            <a:endParaRPr sz="1250">
              <a:solidFill>
                <a:srgbClr val="444444"/>
              </a:solidFill>
            </a:endParaRPr>
          </a:p>
          <a:p>
            <a:pPr indent="0" lvl="0" marL="0" rtl="0" algn="l">
              <a:lnSpc>
                <a:spcPct val="100000"/>
              </a:lnSpc>
              <a:spcBef>
                <a:spcPts val="0"/>
              </a:spcBef>
              <a:spcAft>
                <a:spcPts val="0"/>
              </a:spcAft>
              <a:buSzPts val="1400"/>
              <a:buNone/>
            </a:pPr>
            <a:r>
              <a:rPr b="1" lang="en" sz="1300">
                <a:solidFill>
                  <a:srgbClr val="000000"/>
                </a:solidFill>
              </a:rPr>
              <a:t>(Smaller cosine(theta) == Larger angle)</a:t>
            </a:r>
            <a:endParaRPr sz="1250">
              <a:solidFill>
                <a:srgbClr val="444444"/>
              </a:solidFill>
            </a:endParaRPr>
          </a:p>
          <a:p>
            <a:pPr indent="0" lvl="0" marL="0" rtl="0" algn="l">
              <a:lnSpc>
                <a:spcPct val="100000"/>
              </a:lnSpc>
              <a:spcBef>
                <a:spcPts val="0"/>
              </a:spcBef>
              <a:spcAft>
                <a:spcPts val="0"/>
              </a:spcAft>
              <a:buSzPts val="1400"/>
              <a:buNone/>
            </a:pPr>
            <a:r>
              <a:t/>
            </a:r>
            <a:endParaRPr sz="1250">
              <a:solidFill>
                <a:srgbClr val="444444"/>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sz="1300">
              <a:solidFill>
                <a:srgbClr val="000000"/>
              </a:solidFill>
            </a:endParaRPr>
          </a:p>
          <a:p>
            <a:pPr indent="0" lvl="0" marL="0" rtl="0" algn="l">
              <a:lnSpc>
                <a:spcPct val="100000"/>
              </a:lnSpc>
              <a:spcBef>
                <a:spcPts val="0"/>
              </a:spcBef>
              <a:spcAft>
                <a:spcPts val="0"/>
              </a:spcAft>
              <a:buSzPts val="1400"/>
              <a:buNone/>
            </a:pPr>
            <a:r>
              <a:t/>
            </a:r>
            <a:endParaRPr sz="1600"/>
          </a:p>
        </p:txBody>
      </p:sp>
      <p:pic>
        <p:nvPicPr>
          <p:cNvPr id="1773" name="Google Shape;1773;p77"/>
          <p:cNvPicPr preferRelativeResize="0"/>
          <p:nvPr/>
        </p:nvPicPr>
        <p:blipFill rotWithShape="1">
          <a:blip r:embed="rId3">
            <a:alphaModFix/>
          </a:blip>
          <a:srcRect b="0" l="0" r="0" t="17675"/>
          <a:stretch/>
        </p:blipFill>
        <p:spPr>
          <a:xfrm>
            <a:off x="948625" y="2830875"/>
            <a:ext cx="5179650" cy="1629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77" name="Shape 1777"/>
        <p:cNvGrpSpPr/>
        <p:nvPr/>
      </p:nvGrpSpPr>
      <p:grpSpPr>
        <a:xfrm>
          <a:off x="0" y="0"/>
          <a:ext cx="0" cy="0"/>
          <a:chOff x="0" y="0"/>
          <a:chExt cx="0" cy="0"/>
        </a:xfrm>
      </p:grpSpPr>
      <p:grpSp>
        <p:nvGrpSpPr>
          <p:cNvPr id="1778" name="Google Shape;1778;p78"/>
          <p:cNvGrpSpPr/>
          <p:nvPr/>
        </p:nvGrpSpPr>
        <p:grpSpPr>
          <a:xfrm>
            <a:off x="0" y="0"/>
            <a:ext cx="9144000" cy="5143500"/>
            <a:chOff x="0" y="0"/>
            <a:chExt cx="9144000" cy="5143500"/>
          </a:xfrm>
        </p:grpSpPr>
        <p:sp>
          <p:nvSpPr>
            <p:cNvPr id="1779" name="Google Shape;1779;p78"/>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8"/>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1" name="Google Shape;1781;p78"/>
          <p:cNvSpPr/>
          <p:nvPr/>
        </p:nvSpPr>
        <p:spPr>
          <a:xfrm>
            <a:off x="720000" y="1205625"/>
            <a:ext cx="7704000" cy="35568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What we learnt 🧑‍🎓</a:t>
            </a:r>
            <a:endParaRPr/>
          </a:p>
        </p:txBody>
      </p:sp>
      <p:sp>
        <p:nvSpPr>
          <p:cNvPr id="1783" name="Google Shape;1783;p78"/>
          <p:cNvSpPr txBox="1"/>
          <p:nvPr>
            <p:ph idx="1" type="subTitle"/>
          </p:nvPr>
        </p:nvSpPr>
        <p:spPr>
          <a:xfrm>
            <a:off x="1048600" y="1512525"/>
            <a:ext cx="7027800" cy="210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300">
                <a:solidFill>
                  <a:srgbClr val="000000"/>
                </a:solidFill>
              </a:rPr>
              <a:t>Limitations of Glove Embeddings (Deep Learning)</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rPr lang="en" sz="1250">
                <a:solidFill>
                  <a:srgbClr val="444444"/>
                </a:solidFill>
              </a:rPr>
              <a:t>2) Cosine Similarities across similar Tweets for </a:t>
            </a:r>
            <a:r>
              <a:rPr lang="en" sz="1700">
                <a:solidFill>
                  <a:srgbClr val="000000"/>
                </a:solidFill>
              </a:rPr>
              <a:t>😍</a:t>
            </a:r>
            <a:endParaRPr sz="1250">
              <a:solidFill>
                <a:srgbClr val="444444"/>
              </a:solidFill>
            </a:endParaRPr>
          </a:p>
          <a:p>
            <a:pPr indent="0" lvl="0" marL="0" rtl="0" algn="l">
              <a:lnSpc>
                <a:spcPct val="100000"/>
              </a:lnSpc>
              <a:spcBef>
                <a:spcPts val="0"/>
              </a:spcBef>
              <a:spcAft>
                <a:spcPts val="0"/>
              </a:spcAft>
              <a:buSzPts val="1400"/>
              <a:buNone/>
            </a:pPr>
            <a:r>
              <a:t/>
            </a:r>
            <a:endParaRPr sz="1250">
              <a:solidFill>
                <a:srgbClr val="444444"/>
              </a:solidFill>
            </a:endParaRPr>
          </a:p>
          <a:p>
            <a:pPr indent="0" lvl="0" marL="0" rtl="0" algn="l">
              <a:lnSpc>
                <a:spcPct val="100000"/>
              </a:lnSpc>
              <a:spcBef>
                <a:spcPts val="0"/>
              </a:spcBef>
              <a:spcAft>
                <a:spcPts val="0"/>
              </a:spcAft>
              <a:buSzPts val="1400"/>
              <a:buNone/>
            </a:pPr>
            <a:r>
              <a:rPr b="1" lang="en" sz="1300">
                <a:solidFill>
                  <a:srgbClr val="000000"/>
                </a:solidFill>
              </a:rPr>
              <a:t>(Smaller cosine(theta) == Larger angle)</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sz="1300">
              <a:solidFill>
                <a:srgbClr val="000000"/>
              </a:solidFill>
            </a:endParaRPr>
          </a:p>
          <a:p>
            <a:pPr indent="0" lvl="0" marL="0" rtl="0" algn="l">
              <a:lnSpc>
                <a:spcPct val="100000"/>
              </a:lnSpc>
              <a:spcBef>
                <a:spcPts val="0"/>
              </a:spcBef>
              <a:spcAft>
                <a:spcPts val="0"/>
              </a:spcAft>
              <a:buSzPts val="1400"/>
              <a:buNone/>
            </a:pPr>
            <a:r>
              <a:t/>
            </a:r>
            <a:endParaRPr sz="1600"/>
          </a:p>
        </p:txBody>
      </p:sp>
      <p:pic>
        <p:nvPicPr>
          <p:cNvPr id="1784" name="Google Shape;1784;p78"/>
          <p:cNvPicPr preferRelativeResize="0"/>
          <p:nvPr/>
        </p:nvPicPr>
        <p:blipFill rotWithShape="1">
          <a:blip r:embed="rId3">
            <a:alphaModFix/>
          </a:blip>
          <a:srcRect b="0" l="0" r="0" t="0"/>
          <a:stretch/>
        </p:blipFill>
        <p:spPr>
          <a:xfrm>
            <a:off x="1048600" y="2767325"/>
            <a:ext cx="6920948" cy="168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04" name="Shape 904"/>
        <p:cNvGrpSpPr/>
        <p:nvPr/>
      </p:nvGrpSpPr>
      <p:grpSpPr>
        <a:xfrm>
          <a:off x="0" y="0"/>
          <a:ext cx="0" cy="0"/>
          <a:chOff x="0" y="0"/>
          <a:chExt cx="0" cy="0"/>
        </a:xfrm>
      </p:grpSpPr>
      <p:grpSp>
        <p:nvGrpSpPr>
          <p:cNvPr id="905" name="Google Shape;905;p5"/>
          <p:cNvGrpSpPr/>
          <p:nvPr/>
        </p:nvGrpSpPr>
        <p:grpSpPr>
          <a:xfrm>
            <a:off x="0" y="0"/>
            <a:ext cx="9144000" cy="5143500"/>
            <a:chOff x="0" y="0"/>
            <a:chExt cx="9144000" cy="5143500"/>
          </a:xfrm>
        </p:grpSpPr>
        <p:sp>
          <p:nvSpPr>
            <p:cNvPr id="906" name="Google Shape;906;p5"/>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5"/>
          <p:cNvSpPr/>
          <p:nvPr/>
        </p:nvSpPr>
        <p:spPr>
          <a:xfrm>
            <a:off x="720000" y="1452150"/>
            <a:ext cx="7611000" cy="2722800"/>
          </a:xfrm>
          <a:prstGeom prst="roundRect">
            <a:avLst>
              <a:gd fmla="val 5952"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9" name="Google Shape;909;p5"/>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910" name="Google Shape;910;p5"/>
          <p:cNvPicPr preferRelativeResize="0"/>
          <p:nvPr/>
        </p:nvPicPr>
        <p:blipFill rotWithShape="1">
          <a:blip r:embed="rId4">
            <a:alphaModFix/>
          </a:blip>
          <a:srcRect b="0" l="0" r="0" t="0"/>
          <a:stretch/>
        </p:blipFill>
        <p:spPr>
          <a:xfrm rot="-2700000">
            <a:off x="7824412" y="3705043"/>
            <a:ext cx="1236130" cy="1236128"/>
          </a:xfrm>
          <a:prstGeom prst="rect">
            <a:avLst/>
          </a:prstGeom>
          <a:noFill/>
          <a:ln>
            <a:noFill/>
          </a:ln>
          <a:effectLst>
            <a:outerShdw blurRad="400050" rotWithShape="0" algn="bl" dir="5400000" dist="19050">
              <a:schemeClr val="dk1">
                <a:alpha val="28627"/>
              </a:schemeClr>
            </a:outerShdw>
          </a:effectLst>
        </p:spPr>
      </p:pic>
      <p:sp>
        <p:nvSpPr>
          <p:cNvPr id="911" name="Google Shape;911;p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Twemoji Dataset 🐥</a:t>
            </a:r>
            <a:endParaRPr/>
          </a:p>
        </p:txBody>
      </p:sp>
      <p:sp>
        <p:nvSpPr>
          <p:cNvPr id="912" name="Google Shape;912;p5"/>
          <p:cNvSpPr txBox="1"/>
          <p:nvPr>
            <p:ph idx="1" type="subTitle"/>
          </p:nvPr>
        </p:nvSpPr>
        <p:spPr>
          <a:xfrm>
            <a:off x="836900" y="1608300"/>
            <a:ext cx="6731400" cy="2410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solidFill>
                  <a:schemeClr val="accent3"/>
                </a:solidFill>
              </a:rPr>
              <a:t>Source: </a:t>
            </a:r>
            <a:r>
              <a:rPr lang="en"/>
              <a:t>Amsterdam University of Applied Sciences and published in February 2018 </a:t>
            </a:r>
            <a:r>
              <a:rPr lang="en" u="sng">
                <a:solidFill>
                  <a:srgbClr val="097AE4"/>
                </a:solidFill>
                <a:hlinkClick r:id="rId5">
                  <a:extLst>
                    <a:ext uri="{A12FA001-AC4F-418D-AE19-62706E023703}">
                      <ahyp:hlinkClr val="tx"/>
                    </a:ext>
                  </a:extLst>
                </a:hlinkClick>
              </a:rPr>
              <a:t>https://uvaauas.figshare.com/articles/dataset/Twemoji_Dataset/5822100</a:t>
            </a:r>
            <a:r>
              <a:rPr lang="en">
                <a:solidFill>
                  <a:srgbClr val="097AE4"/>
                </a:solidFill>
              </a:rPr>
              <a:t> </a:t>
            </a:r>
            <a:endParaRPr>
              <a:solidFill>
                <a:srgbClr val="097AE4"/>
              </a:solidFill>
            </a:endParaRPr>
          </a:p>
          <a:p>
            <a:pPr indent="-317500" lvl="0" marL="457200" rtl="0" algn="l">
              <a:lnSpc>
                <a:spcPct val="100000"/>
              </a:lnSpc>
              <a:spcBef>
                <a:spcPts val="1000"/>
              </a:spcBef>
              <a:spcAft>
                <a:spcPts val="0"/>
              </a:spcAft>
              <a:buSzPts val="1400"/>
              <a:buChar char="●"/>
            </a:pPr>
            <a:r>
              <a:rPr b="1" lang="en">
                <a:solidFill>
                  <a:schemeClr val="accent3"/>
                </a:solidFill>
              </a:rPr>
              <a:t>Features:</a:t>
            </a:r>
            <a:r>
              <a:rPr lang="en"/>
              <a:t> Collection of </a:t>
            </a:r>
            <a:r>
              <a:rPr i="1" lang="en"/>
              <a:t>13 million tweets </a:t>
            </a:r>
            <a:r>
              <a:rPr lang="en"/>
              <a:t>(instances) consisting of features like tweets IDs, emoji annotations and image URLs if an image was attached</a:t>
            </a:r>
            <a:endParaRPr/>
          </a:p>
          <a:p>
            <a:pPr indent="-317500" lvl="0" marL="457200" rtl="0" algn="l">
              <a:lnSpc>
                <a:spcPct val="100000"/>
              </a:lnSpc>
              <a:spcBef>
                <a:spcPts val="1000"/>
              </a:spcBef>
              <a:spcAft>
                <a:spcPts val="0"/>
              </a:spcAft>
              <a:buSzPts val="1400"/>
              <a:buChar char="●"/>
            </a:pPr>
            <a:r>
              <a:rPr b="1" lang="en">
                <a:solidFill>
                  <a:schemeClr val="accent3"/>
                </a:solidFill>
              </a:rPr>
              <a:t>Reliability: </a:t>
            </a:r>
            <a:r>
              <a:rPr lang="en"/>
              <a:t>The dataset is largely reliable with 3400 downloads and 2 citations.</a:t>
            </a:r>
            <a:endParaRPr/>
          </a:p>
          <a:p>
            <a:pPr indent="0" lvl="0" marL="0" rtl="0" algn="l">
              <a:lnSpc>
                <a:spcPct val="100000"/>
              </a:lnSpc>
              <a:spcBef>
                <a:spcPts val="1000"/>
              </a:spcBef>
              <a:spcAft>
                <a:spcPts val="0"/>
              </a:spcAft>
              <a:buSzPts val="1400"/>
              <a:buNone/>
            </a:pPr>
            <a:r>
              <a:t/>
            </a:r>
            <a:endParaRPr/>
          </a:p>
        </p:txBody>
      </p:sp>
      <p:pic>
        <p:nvPicPr>
          <p:cNvPr id="913" name="Google Shape;913;p5"/>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88" name="Shape 1788"/>
        <p:cNvGrpSpPr/>
        <p:nvPr/>
      </p:nvGrpSpPr>
      <p:grpSpPr>
        <a:xfrm>
          <a:off x="0" y="0"/>
          <a:ext cx="0" cy="0"/>
          <a:chOff x="0" y="0"/>
          <a:chExt cx="0" cy="0"/>
        </a:xfrm>
      </p:grpSpPr>
      <p:grpSp>
        <p:nvGrpSpPr>
          <p:cNvPr id="1789" name="Google Shape;1789;p79"/>
          <p:cNvGrpSpPr/>
          <p:nvPr/>
        </p:nvGrpSpPr>
        <p:grpSpPr>
          <a:xfrm>
            <a:off x="0" y="0"/>
            <a:ext cx="9144000" cy="5143500"/>
            <a:chOff x="0" y="0"/>
            <a:chExt cx="9144000" cy="5143500"/>
          </a:xfrm>
        </p:grpSpPr>
        <p:sp>
          <p:nvSpPr>
            <p:cNvPr id="1790" name="Google Shape;1790;p79"/>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9"/>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92" name="Google Shape;1792;p79"/>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1793" name="Google Shape;1793;p79"/>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1794" name="Google Shape;1794;p79"/>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1795" name="Google Shape;1795;p79"/>
          <p:cNvSpPr/>
          <p:nvPr/>
        </p:nvSpPr>
        <p:spPr>
          <a:xfrm>
            <a:off x="720000" y="1312675"/>
            <a:ext cx="5348700" cy="32580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Future Work 🔮</a:t>
            </a:r>
            <a:endParaRPr/>
          </a:p>
        </p:txBody>
      </p:sp>
      <p:sp>
        <p:nvSpPr>
          <p:cNvPr id="1797" name="Google Shape;1797;p79"/>
          <p:cNvSpPr txBox="1"/>
          <p:nvPr>
            <p:ph idx="1" type="subTitle"/>
          </p:nvPr>
        </p:nvSpPr>
        <p:spPr>
          <a:xfrm>
            <a:off x="1048600" y="1583875"/>
            <a:ext cx="4499700" cy="210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arenR"/>
            </a:pPr>
            <a:r>
              <a:rPr lang="en"/>
              <a:t>Expanding multi-class classification beyond 5 emojis since real world collection far exceeds it</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Explore multi-label prediction since most tweets include mixture of emojis </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arenR"/>
            </a:pPr>
            <a:r>
              <a:rPr lang="en"/>
              <a:t>Fine tune embeddings through train own word2vec (CBOW/Skipgram) for Tweets + Hashtags + Emojis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sz="1300">
              <a:solidFill>
                <a:srgbClr val="000000"/>
              </a:solidFill>
            </a:endParaRPr>
          </a:p>
          <a:p>
            <a:pPr indent="0" lvl="0" marL="0" rtl="0" algn="l">
              <a:lnSpc>
                <a:spcPct val="100000"/>
              </a:lnSpc>
              <a:spcBef>
                <a:spcPts val="0"/>
              </a:spcBef>
              <a:spcAft>
                <a:spcPts val="0"/>
              </a:spcAft>
              <a:buSzPts val="1400"/>
              <a:buNone/>
            </a:pPr>
            <a:r>
              <a:t/>
            </a:r>
            <a:endParaRPr sz="1600"/>
          </a:p>
        </p:txBody>
      </p:sp>
      <p:pic>
        <p:nvPicPr>
          <p:cNvPr id="1798" name="Google Shape;1798;p79"/>
          <p:cNvPicPr preferRelativeResize="0"/>
          <p:nvPr/>
        </p:nvPicPr>
        <p:blipFill rotWithShape="1">
          <a:blip r:embed="rId5">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1799" name="Google Shape;1799;p79"/>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03" name="Shape 1803"/>
        <p:cNvGrpSpPr/>
        <p:nvPr/>
      </p:nvGrpSpPr>
      <p:grpSpPr>
        <a:xfrm>
          <a:off x="0" y="0"/>
          <a:ext cx="0" cy="0"/>
          <a:chOff x="0" y="0"/>
          <a:chExt cx="0" cy="0"/>
        </a:xfrm>
      </p:grpSpPr>
      <p:grpSp>
        <p:nvGrpSpPr>
          <p:cNvPr id="1804" name="Google Shape;1804;p80"/>
          <p:cNvGrpSpPr/>
          <p:nvPr/>
        </p:nvGrpSpPr>
        <p:grpSpPr>
          <a:xfrm>
            <a:off x="0" y="0"/>
            <a:ext cx="9144000" cy="5143500"/>
            <a:chOff x="0" y="0"/>
            <a:chExt cx="9144000" cy="5143500"/>
          </a:xfrm>
        </p:grpSpPr>
        <p:sp>
          <p:nvSpPr>
            <p:cNvPr id="1805" name="Google Shape;1805;p80"/>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80"/>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7" name="Google Shape;1807;p80"/>
          <p:cNvSpPr/>
          <p:nvPr/>
        </p:nvSpPr>
        <p:spPr>
          <a:xfrm>
            <a:off x="720000" y="1312675"/>
            <a:ext cx="7820400" cy="32580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Value Add </a:t>
            </a:r>
            <a:endParaRPr/>
          </a:p>
        </p:txBody>
      </p:sp>
      <p:sp>
        <p:nvSpPr>
          <p:cNvPr id="1809" name="Google Shape;1809;p80"/>
          <p:cNvSpPr txBox="1"/>
          <p:nvPr>
            <p:ph idx="1" type="subTitle"/>
          </p:nvPr>
        </p:nvSpPr>
        <p:spPr>
          <a:xfrm>
            <a:off x="1048600" y="1583875"/>
            <a:ext cx="7307400" cy="21039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sz="1100"/>
              <a:t>Existing research focuses generally on the performance metrics for emoji prediction: </a:t>
            </a:r>
            <a:r>
              <a:rPr i="1" lang="en" sz="1100"/>
              <a:t>https://web.stanford.edu/class/archive/cs/cs224n/cs224n.1174/reports/2762064.pdf</a:t>
            </a:r>
            <a:endParaRPr i="1"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298450" lvl="0" marL="457200" rtl="0" algn="l">
              <a:lnSpc>
                <a:spcPct val="100000"/>
              </a:lnSpc>
              <a:spcBef>
                <a:spcPts val="0"/>
              </a:spcBef>
              <a:spcAft>
                <a:spcPts val="0"/>
              </a:spcAft>
              <a:buSzPts val="1100"/>
              <a:buChar char="●"/>
            </a:pPr>
            <a:r>
              <a:rPr lang="en" sz="1100"/>
              <a:t>Our project value adds to existing dearth of literature by evaluating different word embeddings on the models (linear model to deep neural network)</a:t>
            </a:r>
            <a:endParaRPr sz="1100"/>
          </a:p>
          <a:p>
            <a:pPr indent="0" lvl="0" marL="457200" rtl="0" algn="l">
              <a:lnSpc>
                <a:spcPct val="100000"/>
              </a:lnSpc>
              <a:spcBef>
                <a:spcPts val="0"/>
              </a:spcBef>
              <a:spcAft>
                <a:spcPts val="0"/>
              </a:spcAft>
              <a:buSzPts val="1400"/>
              <a:buNone/>
            </a:pPr>
            <a:r>
              <a:t/>
            </a:r>
            <a:endParaRPr sz="1100"/>
          </a:p>
          <a:p>
            <a:pPr indent="-298450" lvl="0" marL="457200" rtl="0" algn="l">
              <a:lnSpc>
                <a:spcPct val="100000"/>
              </a:lnSpc>
              <a:spcBef>
                <a:spcPts val="0"/>
              </a:spcBef>
              <a:spcAft>
                <a:spcPts val="0"/>
              </a:spcAft>
              <a:buSzPts val="1100"/>
              <a:buChar char="●"/>
            </a:pPr>
            <a:r>
              <a:rPr lang="en" sz="1100"/>
              <a:t>Highlight why certain word embeddings work better/worse on each model.</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b="1" sz="1300">
              <a:solidFill>
                <a:srgbClr val="000000"/>
              </a:solidFill>
            </a:endParaRPr>
          </a:p>
          <a:p>
            <a:pPr indent="0" lvl="0" marL="0" rtl="0" algn="l">
              <a:lnSpc>
                <a:spcPct val="100000"/>
              </a:lnSpc>
              <a:spcBef>
                <a:spcPts val="0"/>
              </a:spcBef>
              <a:spcAft>
                <a:spcPts val="0"/>
              </a:spcAft>
              <a:buSzPts val="1400"/>
              <a:buNone/>
            </a:pPr>
            <a:r>
              <a:t/>
            </a:r>
            <a:endParaRPr sz="1300">
              <a:solidFill>
                <a:srgbClr val="000000"/>
              </a:solidFill>
            </a:endParaRPr>
          </a:p>
          <a:p>
            <a:pPr indent="0" lvl="0" marL="0" rtl="0" algn="l">
              <a:lnSpc>
                <a:spcPct val="100000"/>
              </a:lnSpc>
              <a:spcBef>
                <a:spcPts val="0"/>
              </a:spcBef>
              <a:spcAft>
                <a:spcPts val="0"/>
              </a:spcAft>
              <a:buSzPts val="1400"/>
              <a:buNone/>
            </a:pPr>
            <a:r>
              <a:t/>
            </a:r>
            <a:endParaRPr sz="1600"/>
          </a:p>
        </p:txBody>
      </p:sp>
      <p:pic>
        <p:nvPicPr>
          <p:cNvPr id="1810" name="Google Shape;1810;p80"/>
          <p:cNvPicPr preferRelativeResize="0"/>
          <p:nvPr/>
        </p:nvPicPr>
        <p:blipFill rotWithShape="1">
          <a:blip r:embed="rId3">
            <a:alphaModFix/>
          </a:blip>
          <a:srcRect b="0" l="0" r="0" t="0"/>
          <a:stretch/>
        </p:blipFill>
        <p:spPr>
          <a:xfrm>
            <a:off x="1601575" y="2066685"/>
            <a:ext cx="4103700" cy="1010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14" name="Shape 1814"/>
        <p:cNvGrpSpPr/>
        <p:nvPr/>
      </p:nvGrpSpPr>
      <p:grpSpPr>
        <a:xfrm>
          <a:off x="0" y="0"/>
          <a:ext cx="0" cy="0"/>
          <a:chOff x="0" y="0"/>
          <a:chExt cx="0" cy="0"/>
        </a:xfrm>
      </p:grpSpPr>
      <p:grpSp>
        <p:nvGrpSpPr>
          <p:cNvPr id="1815" name="Google Shape;1815;p81"/>
          <p:cNvGrpSpPr/>
          <p:nvPr/>
        </p:nvGrpSpPr>
        <p:grpSpPr>
          <a:xfrm>
            <a:off x="0" y="0"/>
            <a:ext cx="9144000" cy="5143500"/>
            <a:chOff x="295325" y="1829350"/>
            <a:chExt cx="9144000" cy="5143500"/>
          </a:xfrm>
        </p:grpSpPr>
        <p:sp>
          <p:nvSpPr>
            <p:cNvPr id="1816" name="Google Shape;1816;p81"/>
            <p:cNvSpPr/>
            <p:nvPr/>
          </p:nvSpPr>
          <p:spPr>
            <a:xfrm>
              <a:off x="295325" y="182935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1"/>
            <p:cNvSpPr/>
            <p:nvPr/>
          </p:nvSpPr>
          <p:spPr>
            <a:xfrm>
              <a:off x="424175" y="196945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8" name="Google Shape;1818;p8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Resources 📚</a:t>
            </a:r>
            <a:endParaRPr/>
          </a:p>
        </p:txBody>
      </p:sp>
      <p:sp>
        <p:nvSpPr>
          <p:cNvPr id="1819" name="Google Shape;1819;p81"/>
          <p:cNvSpPr/>
          <p:nvPr/>
        </p:nvSpPr>
        <p:spPr>
          <a:xfrm>
            <a:off x="720000" y="1111725"/>
            <a:ext cx="7704000" cy="34164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20" name="Google Shape;1820;p81"/>
          <p:cNvSpPr txBox="1"/>
          <p:nvPr>
            <p:ph idx="1" type="body"/>
          </p:nvPr>
        </p:nvSpPr>
        <p:spPr>
          <a:xfrm>
            <a:off x="871925" y="1265250"/>
            <a:ext cx="7552200" cy="3262800"/>
          </a:xfrm>
          <a:prstGeom prst="rect">
            <a:avLst/>
          </a:prstGeom>
          <a:noFill/>
          <a:ln>
            <a:noFill/>
          </a:ln>
        </p:spPr>
        <p:txBody>
          <a:bodyPr anchorCtr="0" anchor="t" bIns="91425" lIns="91425" spcFirstLastPara="1" rIns="91425" wrap="square" tIns="91425">
            <a:noAutofit/>
          </a:bodyPr>
          <a:lstStyle/>
          <a:p>
            <a:pPr indent="-182880" lvl="0" marL="182880" rtl="0" algn="l">
              <a:lnSpc>
                <a:spcPct val="100000"/>
              </a:lnSpc>
              <a:spcBef>
                <a:spcPts val="0"/>
              </a:spcBef>
              <a:spcAft>
                <a:spcPts val="0"/>
              </a:spcAft>
              <a:buSzPts val="1200"/>
              <a:buNone/>
            </a:pPr>
            <a:r>
              <a:rPr lang="en" sz="900">
                <a:solidFill>
                  <a:srgbClr val="000000"/>
                </a:solidFill>
              </a:rPr>
              <a:t>Colab notebook. (n.d.). </a:t>
            </a:r>
            <a:r>
              <a:rPr i="1" lang="en" sz="900">
                <a:solidFill>
                  <a:srgbClr val="000000"/>
                </a:solidFill>
              </a:rPr>
              <a:t>Google colaboratory</a:t>
            </a:r>
            <a:r>
              <a:rPr lang="en" sz="900">
                <a:solidFill>
                  <a:srgbClr val="000000"/>
                </a:solidFill>
              </a:rPr>
              <a:t>. Google Colab. Retrieved November 26, 2022, from https://colab.research.google.com/drive/1hXIQ77A4TYS4y3UthWF-Ci7V7vVUoxmQ?usp=sharing#scrollTo=T3H0qUZvPOP4</a:t>
            </a:r>
            <a:endParaRPr sz="900">
              <a:solidFill>
                <a:srgbClr val="000000"/>
              </a:solidFill>
            </a:endParaRPr>
          </a:p>
          <a:p>
            <a:pPr indent="-182880" lvl="0" marL="182880" rtl="0" algn="l">
              <a:lnSpc>
                <a:spcPct val="100000"/>
              </a:lnSpc>
              <a:spcBef>
                <a:spcPts val="0"/>
              </a:spcBef>
              <a:spcAft>
                <a:spcPts val="0"/>
              </a:spcAft>
              <a:buSzPts val="1200"/>
              <a:buNone/>
            </a:pPr>
            <a:r>
              <a:rPr i="1" lang="en" sz="900">
                <a:solidFill>
                  <a:srgbClr val="000000"/>
                </a:solidFill>
              </a:rPr>
              <a:t>Distilbert</a:t>
            </a:r>
            <a:r>
              <a:rPr lang="en" sz="900">
                <a:solidFill>
                  <a:srgbClr val="000000"/>
                </a:solidFill>
              </a:rPr>
              <a:t>. DistilBERT. (n.d.). Retrieved November 26, 2022, from https://huggingface.co/docs/transformers/model_doc/distilbert</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Ensemble methods. scikit. (n.d.). Retrieved November 26, 2022, from https://scikit-learn.org/stable/modules/ensemble.html</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Horev, R. (2018, November 17). </a:t>
            </a:r>
            <a:r>
              <a:rPr i="1" lang="en" sz="900">
                <a:solidFill>
                  <a:srgbClr val="000000"/>
                </a:solidFill>
              </a:rPr>
              <a:t>Bert explained: State of the art language model for NLP</a:t>
            </a:r>
            <a:r>
              <a:rPr lang="en" sz="900">
                <a:solidFill>
                  <a:srgbClr val="000000"/>
                </a:solidFill>
              </a:rPr>
              <a:t>. Medium. Retrieved November 26, 2022, from https://towardsdatascience.com/bert-explained-state-of-the-art-language-model-for-nlp-f8b21a9b6270</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Lendave, V. (2021, October 7). </a:t>
            </a:r>
            <a:r>
              <a:rPr i="1" lang="en" sz="900">
                <a:solidFill>
                  <a:srgbClr val="000000"/>
                </a:solidFill>
              </a:rPr>
              <a:t>Hands-on guide to word embeddings using glove</a:t>
            </a:r>
            <a:r>
              <a:rPr lang="en" sz="900">
                <a:solidFill>
                  <a:srgbClr val="000000"/>
                </a:solidFill>
              </a:rPr>
              <a:t>. Analytics India Magazine. Retrieved November 26, 2022, from https://analyticsindiamag.com/hands-on-guide-to-word-embeddings-using-glove/</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Lutkevich, B. (2020, January 27). </a:t>
            </a:r>
            <a:r>
              <a:rPr i="1" lang="en" sz="900">
                <a:solidFill>
                  <a:srgbClr val="000000"/>
                </a:solidFill>
              </a:rPr>
              <a:t>What is Bert (language model) and how does it work?</a:t>
            </a:r>
            <a:r>
              <a:rPr lang="en" sz="900">
                <a:solidFill>
                  <a:srgbClr val="000000"/>
                </a:solidFill>
              </a:rPr>
              <a:t> SearchEnterpriseAI. Retrieved November 26, 2022, from https://www.techtarget.com/searchenterpriseai/definition/BERT-language-model</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Mohajon, J. (2021, July 24). </a:t>
            </a:r>
            <a:r>
              <a:rPr i="1" lang="en" sz="900">
                <a:solidFill>
                  <a:srgbClr val="000000"/>
                </a:solidFill>
              </a:rPr>
              <a:t>Confusion matrix for your multi-class machine learning model</a:t>
            </a:r>
            <a:r>
              <a:rPr lang="en" sz="900">
                <a:solidFill>
                  <a:srgbClr val="000000"/>
                </a:solidFill>
              </a:rPr>
              <a:t>. Medium. Retrieved November 26, 2022, from https://towardsdatascience.com/confusion-matrix-for-your-multi-class-machine-learning-model-ff9aa3bf7826</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Nguyen, D. Q. (2021, December 27). </a:t>
            </a:r>
            <a:r>
              <a:rPr i="1" lang="en" sz="900">
                <a:solidFill>
                  <a:srgbClr val="000000"/>
                </a:solidFill>
              </a:rPr>
              <a:t>Bertweet: The first large-scale pre-trained language model for English tweets</a:t>
            </a:r>
            <a:r>
              <a:rPr lang="en" sz="900">
                <a:solidFill>
                  <a:srgbClr val="000000"/>
                </a:solidFill>
              </a:rPr>
              <a:t>. VinAI. Retrieved November 26, 2022, from https://www.vinai.io/bertweet-the-first-large-scale-pre-trained-language-model-for-english-tweets/</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Nguyen, D. Q., Vu, T., &amp; Nguyen, A. T. (2020, October 5). </a:t>
            </a:r>
            <a:r>
              <a:rPr i="1" lang="en" sz="900">
                <a:solidFill>
                  <a:srgbClr val="000000"/>
                </a:solidFill>
              </a:rPr>
              <a:t>Bertweet: A pre-trained language model for English tweets</a:t>
            </a:r>
            <a:r>
              <a:rPr lang="en" sz="900">
                <a:solidFill>
                  <a:srgbClr val="000000"/>
                </a:solidFill>
              </a:rPr>
              <a:t>. arXiv.org. Retrieved November 26, 2022, from https://arxiv.org/abs/2005.10200</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Pennington, J., Socher, R., &amp; Manning, C. D. (n.d.). </a:t>
            </a:r>
            <a:r>
              <a:rPr i="1" lang="en" sz="900">
                <a:solidFill>
                  <a:srgbClr val="000000"/>
                </a:solidFill>
              </a:rPr>
              <a:t>GloVe: Global Vectors for Word Representation</a:t>
            </a:r>
            <a:r>
              <a:rPr lang="en" sz="900">
                <a:solidFill>
                  <a:srgbClr val="000000"/>
                </a:solidFill>
              </a:rPr>
              <a:t>. Glove: Global vectors for word representation. Retrieved November 26, 2022, from https://nlp.stanford.edu/projects/glove/</a:t>
            </a:r>
            <a:endParaRPr sz="900">
              <a:solidFill>
                <a:srgbClr val="000000"/>
              </a:solidFill>
            </a:endParaRPr>
          </a:p>
          <a:p>
            <a:pPr indent="-182880" lvl="0" marL="182880" rtl="0" algn="l">
              <a:lnSpc>
                <a:spcPct val="100000"/>
              </a:lnSpc>
              <a:spcBef>
                <a:spcPts val="0"/>
              </a:spcBef>
              <a:spcAft>
                <a:spcPts val="0"/>
              </a:spcAft>
              <a:buSzPts val="1200"/>
              <a:buNone/>
            </a:pPr>
            <a:r>
              <a:t/>
            </a:r>
            <a:endParaRPr sz="600" u="sng">
              <a:solidFill>
                <a:schemeClr val="accen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24" name="Shape 1824"/>
        <p:cNvGrpSpPr/>
        <p:nvPr/>
      </p:nvGrpSpPr>
      <p:grpSpPr>
        <a:xfrm>
          <a:off x="0" y="0"/>
          <a:ext cx="0" cy="0"/>
          <a:chOff x="0" y="0"/>
          <a:chExt cx="0" cy="0"/>
        </a:xfrm>
      </p:grpSpPr>
      <p:grpSp>
        <p:nvGrpSpPr>
          <p:cNvPr id="1825" name="Google Shape;1825;p82"/>
          <p:cNvGrpSpPr/>
          <p:nvPr/>
        </p:nvGrpSpPr>
        <p:grpSpPr>
          <a:xfrm>
            <a:off x="0" y="0"/>
            <a:ext cx="9144000" cy="5143500"/>
            <a:chOff x="295325" y="1829350"/>
            <a:chExt cx="9144000" cy="5143500"/>
          </a:xfrm>
        </p:grpSpPr>
        <p:sp>
          <p:nvSpPr>
            <p:cNvPr id="1826" name="Google Shape;1826;p82"/>
            <p:cNvSpPr/>
            <p:nvPr/>
          </p:nvSpPr>
          <p:spPr>
            <a:xfrm>
              <a:off x="295325" y="182935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2"/>
            <p:cNvSpPr/>
            <p:nvPr/>
          </p:nvSpPr>
          <p:spPr>
            <a:xfrm>
              <a:off x="424175" y="196945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8" name="Google Shape;1828;p8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Resources 📚</a:t>
            </a:r>
            <a:endParaRPr/>
          </a:p>
        </p:txBody>
      </p:sp>
      <p:sp>
        <p:nvSpPr>
          <p:cNvPr id="1829" name="Google Shape;1829;p82"/>
          <p:cNvSpPr/>
          <p:nvPr/>
        </p:nvSpPr>
        <p:spPr>
          <a:xfrm>
            <a:off x="720000" y="1111725"/>
            <a:ext cx="7704000" cy="34164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30" name="Google Shape;1830;p82"/>
          <p:cNvSpPr txBox="1"/>
          <p:nvPr>
            <p:ph idx="1" type="body"/>
          </p:nvPr>
        </p:nvSpPr>
        <p:spPr>
          <a:xfrm>
            <a:off x="871925" y="1199025"/>
            <a:ext cx="7552200" cy="3329100"/>
          </a:xfrm>
          <a:prstGeom prst="rect">
            <a:avLst/>
          </a:prstGeom>
          <a:noFill/>
          <a:ln>
            <a:noFill/>
          </a:ln>
        </p:spPr>
        <p:txBody>
          <a:bodyPr anchorCtr="0" anchor="t" bIns="91425" lIns="91425" spcFirstLastPara="1" rIns="91425" wrap="square" tIns="91425">
            <a:noAutofit/>
          </a:bodyPr>
          <a:lstStyle/>
          <a:p>
            <a:pPr indent="-182880" lvl="0" marL="182880" rtl="0" algn="l">
              <a:lnSpc>
                <a:spcPct val="100000"/>
              </a:lnSpc>
              <a:spcBef>
                <a:spcPts val="0"/>
              </a:spcBef>
              <a:spcAft>
                <a:spcPts val="0"/>
              </a:spcAft>
              <a:buSzPts val="1200"/>
              <a:buNone/>
            </a:pPr>
            <a:r>
              <a:t/>
            </a:r>
            <a:endParaRPr sz="6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Płoński, P. (2020, June 22). Visualize a decision tree in 4 ways with Scikit-Learn and python. MLJAR. Retrieved November 26, 2022, from https://mljar.com/blog/visualize-decision-tree/</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Reboul, R. O. (2021, December 10). </a:t>
            </a:r>
            <a:r>
              <a:rPr i="1" lang="en" sz="900">
                <a:solidFill>
                  <a:srgbClr val="000000"/>
                </a:solidFill>
              </a:rPr>
              <a:t>Distillation of bert-like models: The theory</a:t>
            </a:r>
            <a:r>
              <a:rPr lang="en" sz="900">
                <a:solidFill>
                  <a:srgbClr val="000000"/>
                </a:solidFill>
              </a:rPr>
              <a:t>. Medium. Retrieved November 26, 2022, from https://towardsdatascience.com/distillation-of-bert-like-models-the-theory-32e19a02641f</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Sanh, V. (2020, August 31). </a:t>
            </a:r>
            <a:r>
              <a:rPr i="1" lang="en" sz="900">
                <a:solidFill>
                  <a:srgbClr val="000000"/>
                </a:solidFill>
              </a:rPr>
              <a:t>🏎 smaller, faster, cheaper, lighter: Introducing Dilbert, a distilled version of Bert</a:t>
            </a:r>
            <a:r>
              <a:rPr lang="en" sz="900">
                <a:solidFill>
                  <a:srgbClr val="000000"/>
                </a:solidFill>
              </a:rPr>
              <a:t>. Medium. Retrieved November 26, 2022, from </a:t>
            </a:r>
            <a:r>
              <a:rPr lang="en" sz="900">
                <a:solidFill>
                  <a:schemeClr val="hlink"/>
                </a:solidFill>
                <a:uFill>
                  <a:noFill/>
                </a:uFill>
                <a:hlinkClick r:id="rId3"/>
              </a:rPr>
              <a:t>https://medium.com/huggingface/distilbert-8cf3380435b5</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Thorn, J. (2021, September 26). Random Forest: Hyperparameters and how to fine-tune them. Medium. Retrieved November 26, 2022, from https://towardsdatascience.com/random-forest-hyperparameters-and-how-to-fine-tune-them-17aee785ee0d</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Vajpayee, S. (2020, August 6). </a:t>
            </a:r>
            <a:r>
              <a:rPr i="1" lang="en" sz="900">
                <a:solidFill>
                  <a:srgbClr val="000000"/>
                </a:solidFill>
              </a:rPr>
              <a:t>Understanding Bert - (bidirectional encoder representations from transformers)</a:t>
            </a:r>
            <a:r>
              <a:rPr lang="en" sz="900">
                <a:solidFill>
                  <a:srgbClr val="000000"/>
                </a:solidFill>
              </a:rPr>
              <a:t>. Medium. Retrieved November 26, 2022, from https://towardsdatascience.com/understanding-bert-bidirectional-encoder-representations-from-transformers-45ee6cd51eef</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Venkit, P. (2021, March). </a:t>
            </a:r>
            <a:r>
              <a:rPr i="1" lang="en" sz="900">
                <a:solidFill>
                  <a:srgbClr val="000000"/>
                </a:solidFill>
              </a:rPr>
              <a:t>A `sourceful' twist: Emoji Prediction based on sentiment, hashtags and ...</a:t>
            </a:r>
            <a:r>
              <a:rPr lang="en" sz="900">
                <a:solidFill>
                  <a:srgbClr val="000000"/>
                </a:solidFill>
              </a:rPr>
              <a:t> Research Gate. Retrieved November 26, 2022, from https://www.researchgate.net/publication/350087505_A_Sourceful'_Twist_Emoji_Prediction_Based_on_Sentiment_Hashtags_and_Application_Source</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Vig, J. (2022, April 20). </a:t>
            </a:r>
            <a:r>
              <a:rPr i="1" lang="en" sz="900">
                <a:solidFill>
                  <a:srgbClr val="000000"/>
                </a:solidFill>
              </a:rPr>
              <a:t>Deconstructing Bert, part 2: Visualizing The inner workings of attention</a:t>
            </a:r>
            <a:r>
              <a:rPr lang="en" sz="900">
                <a:solidFill>
                  <a:srgbClr val="000000"/>
                </a:solidFill>
              </a:rPr>
              <a:t>. Medium. Retrieved November 26, 2022, from https://towardsdatascience.com/deconstructing-bert-part-2-visualizing-the-inner-workings-of-attention-60a16d86b5c1 </a:t>
            </a:r>
            <a:endParaRPr sz="900">
              <a:solidFill>
                <a:srgbClr val="000000"/>
              </a:solidFill>
            </a:endParaRPr>
          </a:p>
          <a:p>
            <a:pPr indent="-182880" lvl="0" marL="182880" rtl="0" algn="l">
              <a:lnSpc>
                <a:spcPct val="100000"/>
              </a:lnSpc>
              <a:spcBef>
                <a:spcPts val="0"/>
              </a:spcBef>
              <a:spcAft>
                <a:spcPts val="0"/>
              </a:spcAft>
              <a:buSzPts val="1200"/>
              <a:buNone/>
            </a:pPr>
            <a:r>
              <a:rPr lang="en" sz="900">
                <a:solidFill>
                  <a:srgbClr val="000000"/>
                </a:solidFill>
              </a:rPr>
              <a:t>Zhao, L., &amp; Zeng, C. (n.d.). Using Neural Networks to Predict Emoji Usage from Twitter Data. Stanford CS 224N | Natural Language Processing with Deep Learning. Retrieved November 26, 2022, from https://web.stanford.edu/class/archive/cs/cs224n/cs224n.1214/ </a:t>
            </a:r>
            <a:endParaRPr sz="900" u="sng">
              <a:solidFill>
                <a:schemeClr val="accent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34" name="Shape 1834"/>
        <p:cNvGrpSpPr/>
        <p:nvPr/>
      </p:nvGrpSpPr>
      <p:grpSpPr>
        <a:xfrm>
          <a:off x="0" y="0"/>
          <a:ext cx="0" cy="0"/>
          <a:chOff x="0" y="0"/>
          <a:chExt cx="0" cy="0"/>
        </a:xfrm>
      </p:grpSpPr>
      <p:grpSp>
        <p:nvGrpSpPr>
          <p:cNvPr id="1835" name="Google Shape;1835;p83"/>
          <p:cNvGrpSpPr/>
          <p:nvPr/>
        </p:nvGrpSpPr>
        <p:grpSpPr>
          <a:xfrm>
            <a:off x="0" y="0"/>
            <a:ext cx="9144000" cy="5143500"/>
            <a:chOff x="0" y="0"/>
            <a:chExt cx="9144000" cy="5143500"/>
          </a:xfrm>
        </p:grpSpPr>
        <p:sp>
          <p:nvSpPr>
            <p:cNvPr id="1836" name="Google Shape;1836;p83"/>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83"/>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8" name="Google Shape;1838;p83"/>
          <p:cNvSpPr txBox="1"/>
          <p:nvPr>
            <p:ph type="title"/>
          </p:nvPr>
        </p:nvSpPr>
        <p:spPr>
          <a:xfrm>
            <a:off x="1934100" y="1561050"/>
            <a:ext cx="5275800" cy="202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a:t>
            </a:r>
            <a:endParaRPr/>
          </a:p>
          <a:p>
            <a:pPr indent="0" lvl="0" marL="0" rtl="0" algn="ctr">
              <a:lnSpc>
                <a:spcPct val="100000"/>
              </a:lnSpc>
              <a:spcBef>
                <a:spcPts val="0"/>
              </a:spcBef>
              <a:spcAft>
                <a:spcPts val="0"/>
              </a:spcAft>
              <a:buSzPts val="6000"/>
              <a:buNone/>
            </a:pPr>
            <a:r>
              <a:rPr lang="en"/>
              <a:t>YOU!</a:t>
            </a:r>
            <a:endParaRPr/>
          </a:p>
        </p:txBody>
      </p:sp>
      <p:pic>
        <p:nvPicPr>
          <p:cNvPr id="1839" name="Google Shape;1839;p83"/>
          <p:cNvPicPr preferRelativeResize="0"/>
          <p:nvPr/>
        </p:nvPicPr>
        <p:blipFill rotWithShape="1">
          <a:blip r:embed="rId3">
            <a:alphaModFix/>
          </a:blip>
          <a:srcRect b="0" l="0" r="0" t="0"/>
          <a:stretch/>
        </p:blipFill>
        <p:spPr>
          <a:xfrm rot="-1329737">
            <a:off x="656092" y="486785"/>
            <a:ext cx="1232987" cy="1232380"/>
          </a:xfrm>
          <a:prstGeom prst="rect">
            <a:avLst/>
          </a:prstGeom>
          <a:noFill/>
          <a:ln>
            <a:noFill/>
          </a:ln>
          <a:effectLst>
            <a:outerShdw blurRad="400050" rotWithShape="0" algn="bl" dir="5400000" dist="19050">
              <a:srgbClr val="000000">
                <a:alpha val="36862"/>
              </a:srgbClr>
            </a:outerShdw>
          </a:effectLst>
        </p:spPr>
      </p:pic>
      <p:pic>
        <p:nvPicPr>
          <p:cNvPr id="1840" name="Google Shape;1840;p83"/>
          <p:cNvPicPr preferRelativeResize="0"/>
          <p:nvPr/>
        </p:nvPicPr>
        <p:blipFill rotWithShape="1">
          <a:blip r:embed="rId4">
            <a:alphaModFix/>
          </a:blip>
          <a:srcRect b="0" l="0" r="0" t="0"/>
          <a:stretch/>
        </p:blipFill>
        <p:spPr>
          <a:xfrm rot="1040396">
            <a:off x="6962788" y="3021675"/>
            <a:ext cx="1519949" cy="1520702"/>
          </a:xfrm>
          <a:prstGeom prst="rect">
            <a:avLst/>
          </a:prstGeom>
          <a:noFill/>
          <a:ln>
            <a:noFill/>
          </a:ln>
          <a:effectLst>
            <a:outerShdw blurRad="400050" rotWithShape="0" algn="bl" dir="5400000" dist="19050">
              <a:srgbClr val="000000">
                <a:alpha val="24705"/>
              </a:srgbClr>
            </a:outerShdw>
          </a:effectLst>
        </p:spPr>
      </p:pic>
      <p:pic>
        <p:nvPicPr>
          <p:cNvPr id="1841" name="Google Shape;1841;p83"/>
          <p:cNvPicPr preferRelativeResize="0"/>
          <p:nvPr/>
        </p:nvPicPr>
        <p:blipFill rotWithShape="1">
          <a:blip r:embed="rId5">
            <a:alphaModFix/>
          </a:blip>
          <a:srcRect b="0" l="0" r="0" t="0"/>
          <a:stretch/>
        </p:blipFill>
        <p:spPr>
          <a:xfrm rot="1896350">
            <a:off x="7297110" y="802434"/>
            <a:ext cx="781754" cy="681759"/>
          </a:xfrm>
          <a:prstGeom prst="rect">
            <a:avLst/>
          </a:prstGeom>
          <a:noFill/>
          <a:ln>
            <a:noFill/>
          </a:ln>
          <a:effectLst>
            <a:outerShdw blurRad="400050" rotWithShape="0" algn="bl" dir="5400000" dist="19050">
              <a:schemeClr val="dk1">
                <a:alpha val="28627"/>
              </a:schemeClr>
            </a:outerShdw>
          </a:effectLst>
        </p:spPr>
      </p:pic>
      <p:pic>
        <p:nvPicPr>
          <p:cNvPr id="1842" name="Google Shape;1842;p83"/>
          <p:cNvPicPr preferRelativeResize="0"/>
          <p:nvPr/>
        </p:nvPicPr>
        <p:blipFill rotWithShape="1">
          <a:blip r:embed="rId5">
            <a:alphaModFix/>
          </a:blip>
          <a:srcRect b="0" l="0" r="0" t="0"/>
          <a:stretch/>
        </p:blipFill>
        <p:spPr>
          <a:xfrm rot="275081">
            <a:off x="922650" y="3297634"/>
            <a:ext cx="918849" cy="801326"/>
          </a:xfrm>
          <a:prstGeom prst="rect">
            <a:avLst/>
          </a:prstGeom>
          <a:noFill/>
          <a:ln>
            <a:noFill/>
          </a:ln>
          <a:effectLst>
            <a:outerShdw blurRad="400050" rotWithShape="0" algn="bl" dir="5400000" dist="19050">
              <a:schemeClr val="dk1">
                <a:alpha val="28627"/>
              </a:schemeClr>
            </a:outerShdw>
          </a:effectLst>
        </p:spPr>
      </p:pic>
      <p:pic>
        <p:nvPicPr>
          <p:cNvPr id="1843" name="Google Shape;1843;p83"/>
          <p:cNvPicPr preferRelativeResize="0"/>
          <p:nvPr/>
        </p:nvPicPr>
        <p:blipFill rotWithShape="1">
          <a:blip r:embed="rId5">
            <a:alphaModFix/>
          </a:blip>
          <a:srcRect b="0" l="0" r="0" t="0"/>
          <a:stretch/>
        </p:blipFill>
        <p:spPr>
          <a:xfrm rot="3250743">
            <a:off x="7637664" y="1371487"/>
            <a:ext cx="305277" cy="266232"/>
          </a:xfrm>
          <a:prstGeom prst="rect">
            <a:avLst/>
          </a:prstGeom>
          <a:noFill/>
          <a:ln>
            <a:noFill/>
          </a:ln>
          <a:effectLst>
            <a:outerShdw blurRad="400050" rotWithShape="0" algn="bl" dir="5400000" dist="19050">
              <a:schemeClr val="dk1">
                <a:alpha val="28627"/>
              </a:schemeClr>
            </a:outerShdw>
          </a:effectLst>
        </p:spPr>
      </p:pic>
      <p:pic>
        <p:nvPicPr>
          <p:cNvPr id="1844" name="Google Shape;1844;p83"/>
          <p:cNvPicPr preferRelativeResize="0"/>
          <p:nvPr/>
        </p:nvPicPr>
        <p:blipFill rotWithShape="1">
          <a:blip r:embed="rId6">
            <a:alphaModFix/>
          </a:blip>
          <a:srcRect b="0" l="0" r="0" t="0"/>
          <a:stretch/>
        </p:blipFill>
        <p:spPr>
          <a:xfrm flipH="1" rot="132181">
            <a:off x="1741668" y="1020170"/>
            <a:ext cx="468932" cy="377885"/>
          </a:xfrm>
          <a:prstGeom prst="rect">
            <a:avLst/>
          </a:prstGeom>
          <a:noFill/>
          <a:ln>
            <a:noFill/>
          </a:ln>
          <a:effectLst>
            <a:outerShdw blurRad="400050" rotWithShape="0" algn="bl" dir="5400000" dist="19050">
              <a:schemeClr val="dk1">
                <a:alpha val="28627"/>
              </a:schemeClr>
            </a:outerShdw>
          </a:effectLst>
        </p:spPr>
      </p:pic>
      <p:pic>
        <p:nvPicPr>
          <p:cNvPr id="1845" name="Google Shape;1845;p83"/>
          <p:cNvPicPr preferRelativeResize="0"/>
          <p:nvPr/>
        </p:nvPicPr>
        <p:blipFill rotWithShape="1">
          <a:blip r:embed="rId5">
            <a:alphaModFix/>
          </a:blip>
          <a:srcRect b="0" l="0" r="0" t="0"/>
          <a:stretch/>
        </p:blipFill>
        <p:spPr>
          <a:xfrm flipH="1" rot="-899974">
            <a:off x="4312597" y="3967720"/>
            <a:ext cx="518806" cy="452456"/>
          </a:xfrm>
          <a:prstGeom prst="rect">
            <a:avLst/>
          </a:prstGeom>
          <a:noFill/>
          <a:ln>
            <a:noFill/>
          </a:ln>
          <a:effectLst>
            <a:outerShdw blurRad="400050" rotWithShape="0" algn="bl" dir="5400000" dist="19050">
              <a:schemeClr val="dk1">
                <a:alpha val="28627"/>
              </a:schemeClr>
            </a:outerShdw>
          </a:effectLst>
        </p:spPr>
      </p:pic>
      <p:pic>
        <p:nvPicPr>
          <p:cNvPr id="1846" name="Google Shape;1846;p83"/>
          <p:cNvPicPr preferRelativeResize="0"/>
          <p:nvPr/>
        </p:nvPicPr>
        <p:blipFill rotWithShape="1">
          <a:blip r:embed="rId5">
            <a:alphaModFix/>
          </a:blip>
          <a:srcRect b="0" l="0" r="0" t="0"/>
          <a:stretch/>
        </p:blipFill>
        <p:spPr>
          <a:xfrm flipH="1" rot="-900065">
            <a:off x="1640527" y="3824771"/>
            <a:ext cx="259013" cy="225905"/>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17" name="Shape 917"/>
        <p:cNvGrpSpPr/>
        <p:nvPr/>
      </p:nvGrpSpPr>
      <p:grpSpPr>
        <a:xfrm>
          <a:off x="0" y="0"/>
          <a:ext cx="0" cy="0"/>
          <a:chOff x="0" y="0"/>
          <a:chExt cx="0" cy="0"/>
        </a:xfrm>
      </p:grpSpPr>
      <p:grpSp>
        <p:nvGrpSpPr>
          <p:cNvPr id="918" name="Google Shape;918;p6"/>
          <p:cNvGrpSpPr/>
          <p:nvPr/>
        </p:nvGrpSpPr>
        <p:grpSpPr>
          <a:xfrm>
            <a:off x="0" y="0"/>
            <a:ext cx="9144000" cy="5143500"/>
            <a:chOff x="0" y="0"/>
            <a:chExt cx="9144000" cy="5143500"/>
          </a:xfrm>
        </p:grpSpPr>
        <p:sp>
          <p:nvSpPr>
            <p:cNvPr id="919" name="Google Shape;919;p6"/>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1" name="Google Shape;921;p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Twemoji Dataset 🐥</a:t>
            </a:r>
            <a:endParaRPr/>
          </a:p>
        </p:txBody>
      </p:sp>
      <p:pic>
        <p:nvPicPr>
          <p:cNvPr id="922" name="Google Shape;922;p6"/>
          <p:cNvPicPr preferRelativeResize="0"/>
          <p:nvPr/>
        </p:nvPicPr>
        <p:blipFill rotWithShape="1">
          <a:blip r:embed="rId3">
            <a:alphaModFix/>
          </a:blip>
          <a:srcRect b="0" l="0" r="0" t="0"/>
          <a:stretch/>
        </p:blipFill>
        <p:spPr>
          <a:xfrm>
            <a:off x="992271" y="1256337"/>
            <a:ext cx="2435969" cy="3122380"/>
          </a:xfrm>
          <a:prstGeom prst="roundRect">
            <a:avLst>
              <a:gd fmla="val 7518" name="adj"/>
            </a:avLst>
          </a:prstGeom>
          <a:noFill/>
          <a:ln>
            <a:noFill/>
          </a:ln>
        </p:spPr>
      </p:pic>
      <p:sp>
        <p:nvSpPr>
          <p:cNvPr id="923" name="Google Shape;923;p6"/>
          <p:cNvSpPr/>
          <p:nvPr/>
        </p:nvSpPr>
        <p:spPr>
          <a:xfrm>
            <a:off x="1062672" y="1613829"/>
            <a:ext cx="2295259" cy="282654"/>
          </a:xfrm>
          <a:prstGeom prst="roundRect">
            <a:avLst>
              <a:gd fmla="val 16667" name="adj"/>
            </a:avLst>
          </a:prstGeom>
          <a:noFill/>
          <a:ln cap="flat" cmpd="sng" w="28575">
            <a:solidFill>
              <a:srgbClr val="FF9900"/>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
          <p:cNvSpPr/>
          <p:nvPr/>
        </p:nvSpPr>
        <p:spPr>
          <a:xfrm>
            <a:off x="1062672" y="1976507"/>
            <a:ext cx="2295259" cy="928909"/>
          </a:xfrm>
          <a:prstGeom prst="roundRect">
            <a:avLst>
              <a:gd fmla="val 16667" name="adj"/>
            </a:avLst>
          </a:prstGeom>
          <a:noFill/>
          <a:ln cap="flat" cmpd="sng" w="28575">
            <a:solidFill>
              <a:srgbClr val="00C3B1"/>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1062672" y="3025343"/>
            <a:ext cx="2295259" cy="928909"/>
          </a:xfrm>
          <a:prstGeom prst="roundRect">
            <a:avLst>
              <a:gd fmla="val 16667" name="adj"/>
            </a:avLst>
          </a:prstGeom>
          <a:noFill/>
          <a:ln cap="flat" cmpd="sng" w="28575">
            <a:solidFill>
              <a:schemeClr val="accent4"/>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1062672" y="4041703"/>
            <a:ext cx="2295259" cy="282654"/>
          </a:xfrm>
          <a:prstGeom prst="roundRect">
            <a:avLst>
              <a:gd fmla="val 16667" name="adj"/>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3720275" y="1495100"/>
            <a:ext cx="4215943" cy="403500"/>
          </a:xfrm>
          <a:prstGeom prst="roundRect">
            <a:avLst>
              <a:gd fmla="val 16667" name="adj"/>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Balanced version of the full test set</a:t>
            </a:r>
            <a:endParaRPr b="1" i="0" sz="1200" u="none" cap="none" strike="noStrike">
              <a:solidFill>
                <a:srgbClr val="000000"/>
              </a:solidFill>
              <a:latin typeface="Montserrat"/>
              <a:ea typeface="Montserrat"/>
              <a:cs typeface="Montserrat"/>
              <a:sym typeface="Montserrat"/>
            </a:endParaRPr>
          </a:p>
        </p:txBody>
      </p:sp>
      <p:sp>
        <p:nvSpPr>
          <p:cNvPr id="928" name="Google Shape;928;p6"/>
          <p:cNvSpPr/>
          <p:nvPr/>
        </p:nvSpPr>
        <p:spPr>
          <a:xfrm>
            <a:off x="3720281" y="1983850"/>
            <a:ext cx="4215943" cy="912000"/>
          </a:xfrm>
          <a:prstGeom prst="roundRect">
            <a:avLst>
              <a:gd fmla="val 16667" name="adj"/>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Main dataset</a:t>
            </a:r>
            <a:endParaRPr b="1" i="0" sz="1200" u="none" cap="none" strike="noStrike">
              <a:solidFill>
                <a:srgbClr val="000000"/>
              </a:solidFill>
              <a:latin typeface="Montserrat"/>
              <a:ea typeface="Montserrat"/>
              <a:cs typeface="Montserrat"/>
              <a:sym typeface="Montserrat"/>
            </a:endParaRPr>
          </a:p>
          <a:p>
            <a:pPr indent="-190500" lvl="0" marL="285750" marR="0" rtl="0" algn="l">
              <a:lnSpc>
                <a:spcPct val="100000"/>
              </a:lnSpc>
              <a:spcBef>
                <a:spcPts val="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2 Columns: Tweet id, annotations </a:t>
            </a:r>
            <a:endParaRPr b="0" i="0" sz="1200" u="none" cap="none" strike="noStrike">
              <a:solidFill>
                <a:srgbClr val="000000"/>
              </a:solidFill>
              <a:latin typeface="Montserrat"/>
              <a:ea typeface="Montserrat"/>
              <a:cs typeface="Montserrat"/>
              <a:sym typeface="Montserrat"/>
            </a:endParaRPr>
          </a:p>
          <a:p>
            <a:pPr indent="-190500" lvl="0" marL="285750" marR="0" rtl="0" algn="l">
              <a:lnSpc>
                <a:spcPct val="100000"/>
              </a:lnSpc>
              <a:spcBef>
                <a:spcPts val="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Split into train, test and validation sets</a:t>
            </a:r>
            <a:endParaRPr b="0" i="0" sz="1200" u="none" cap="none" strike="noStrike">
              <a:solidFill>
                <a:srgbClr val="000000"/>
              </a:solidFill>
              <a:latin typeface="Montserrat"/>
              <a:ea typeface="Montserrat"/>
              <a:cs typeface="Montserrat"/>
              <a:sym typeface="Montserrat"/>
            </a:endParaRPr>
          </a:p>
        </p:txBody>
      </p:sp>
      <p:sp>
        <p:nvSpPr>
          <p:cNvPr id="929" name="Google Shape;929;p6"/>
          <p:cNvSpPr/>
          <p:nvPr/>
        </p:nvSpPr>
        <p:spPr>
          <a:xfrm>
            <a:off x="3720281" y="2980975"/>
            <a:ext cx="4215943" cy="9120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Subset of main dataset of tweets with images.</a:t>
            </a:r>
            <a:endParaRPr b="1" i="0" sz="1200" u="none" cap="none" strike="noStrike">
              <a:solidFill>
                <a:srgbClr val="000000"/>
              </a:solidFill>
              <a:latin typeface="Montserrat"/>
              <a:ea typeface="Montserrat"/>
              <a:cs typeface="Montserrat"/>
              <a:sym typeface="Montserrat"/>
            </a:endParaRPr>
          </a:p>
          <a:p>
            <a:pPr indent="-190500" lvl="0" marL="285750" marR="0" rtl="0" algn="l">
              <a:lnSpc>
                <a:spcPct val="100000"/>
              </a:lnSpc>
              <a:spcBef>
                <a:spcPts val="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3 Columns: Tweet id, annotations, image URL</a:t>
            </a:r>
            <a:endParaRPr b="0" i="0" sz="1200" u="none" cap="none" strike="noStrike">
              <a:solidFill>
                <a:srgbClr val="000000"/>
              </a:solidFill>
              <a:latin typeface="Montserrat"/>
              <a:ea typeface="Montserrat"/>
              <a:cs typeface="Montserrat"/>
              <a:sym typeface="Montserrat"/>
            </a:endParaRPr>
          </a:p>
          <a:p>
            <a:pPr indent="-190500" lvl="0" marL="285750" marR="0" rtl="0" algn="l">
              <a:lnSpc>
                <a:spcPct val="100000"/>
              </a:lnSpc>
              <a:spcBef>
                <a:spcPts val="0"/>
              </a:spcBef>
              <a:spcAft>
                <a:spcPts val="0"/>
              </a:spcAft>
              <a:buClr>
                <a:srgbClr val="000000"/>
              </a:buClr>
              <a:buSzPts val="1200"/>
              <a:buFont typeface="Montserrat"/>
              <a:buChar char="-"/>
            </a:pPr>
            <a:r>
              <a:rPr b="0" i="0" lang="en" sz="1200" u="none" cap="none" strike="noStrike">
                <a:solidFill>
                  <a:srgbClr val="000000"/>
                </a:solidFill>
                <a:latin typeface="Montserrat"/>
                <a:ea typeface="Montserrat"/>
                <a:cs typeface="Montserrat"/>
                <a:sym typeface="Montserrat"/>
              </a:rPr>
              <a:t>Split into train, test and validation sets</a:t>
            </a:r>
            <a:endParaRPr b="0" i="0" sz="1200" u="none" cap="none" strike="noStrike">
              <a:solidFill>
                <a:srgbClr val="000000"/>
              </a:solidFill>
              <a:latin typeface="Montserrat"/>
              <a:ea typeface="Montserrat"/>
              <a:cs typeface="Montserrat"/>
              <a:sym typeface="Montserrat"/>
            </a:endParaRPr>
          </a:p>
        </p:txBody>
      </p:sp>
      <p:sp>
        <p:nvSpPr>
          <p:cNvPr id="930" name="Google Shape;930;p6"/>
          <p:cNvSpPr/>
          <p:nvPr/>
        </p:nvSpPr>
        <p:spPr>
          <a:xfrm>
            <a:off x="3720281" y="3978100"/>
            <a:ext cx="4215943" cy="4737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Montserrat"/>
                <a:ea typeface="Montserrat"/>
                <a:cs typeface="Montserrat"/>
                <a:sym typeface="Montserrat"/>
              </a:rPr>
              <a:t>Mapping of the 1791 emoji ids to their metadata </a:t>
            </a:r>
            <a:endParaRPr b="1" i="0" sz="12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4" name="Shape 934"/>
        <p:cNvGrpSpPr/>
        <p:nvPr/>
      </p:nvGrpSpPr>
      <p:grpSpPr>
        <a:xfrm>
          <a:off x="0" y="0"/>
          <a:ext cx="0" cy="0"/>
          <a:chOff x="0" y="0"/>
          <a:chExt cx="0" cy="0"/>
        </a:xfrm>
      </p:grpSpPr>
      <p:grpSp>
        <p:nvGrpSpPr>
          <p:cNvPr id="935" name="Google Shape;935;p7"/>
          <p:cNvGrpSpPr/>
          <p:nvPr/>
        </p:nvGrpSpPr>
        <p:grpSpPr>
          <a:xfrm>
            <a:off x="0" y="0"/>
            <a:ext cx="9144000" cy="5143500"/>
            <a:chOff x="0" y="0"/>
            <a:chExt cx="9144000" cy="5143500"/>
          </a:xfrm>
        </p:grpSpPr>
        <p:sp>
          <p:nvSpPr>
            <p:cNvPr id="936" name="Google Shape;936;p7"/>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8" name="Google Shape;938;p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Twemoji Dataset 🐥</a:t>
            </a:r>
            <a:endParaRPr/>
          </a:p>
        </p:txBody>
      </p:sp>
      <p:pic>
        <p:nvPicPr>
          <p:cNvPr id="939" name="Google Shape;939;p7"/>
          <p:cNvPicPr preferRelativeResize="0"/>
          <p:nvPr/>
        </p:nvPicPr>
        <p:blipFill rotWithShape="1">
          <a:blip r:embed="rId3">
            <a:alphaModFix/>
          </a:blip>
          <a:srcRect b="0" l="0" r="0" t="0"/>
          <a:stretch/>
        </p:blipFill>
        <p:spPr>
          <a:xfrm>
            <a:off x="953950" y="1155750"/>
            <a:ext cx="2136900" cy="3513300"/>
          </a:xfrm>
          <a:prstGeom prst="roundRect">
            <a:avLst>
              <a:gd fmla="val 2002" name="adj"/>
            </a:avLst>
          </a:prstGeom>
          <a:noFill/>
          <a:ln>
            <a:noFill/>
          </a:ln>
        </p:spPr>
      </p:pic>
      <p:sp>
        <p:nvSpPr>
          <p:cNvPr id="940" name="Google Shape;940;p7"/>
          <p:cNvSpPr/>
          <p:nvPr/>
        </p:nvSpPr>
        <p:spPr>
          <a:xfrm>
            <a:off x="3360625" y="1643500"/>
            <a:ext cx="50634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
          <p:cNvSpPr txBox="1"/>
          <p:nvPr>
            <p:ph idx="1" type="subTitle"/>
          </p:nvPr>
        </p:nvSpPr>
        <p:spPr>
          <a:xfrm>
            <a:off x="3689225" y="1950400"/>
            <a:ext cx="4499700" cy="210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Some attributes of the plaintext file that we have to note:</a:t>
            </a:r>
            <a:endParaRPr/>
          </a:p>
          <a:p>
            <a:pPr indent="-317500" lvl="0" marL="457200" rtl="0" algn="l">
              <a:lnSpc>
                <a:spcPct val="100000"/>
              </a:lnSpc>
              <a:spcBef>
                <a:spcPts val="1000"/>
              </a:spcBef>
              <a:spcAft>
                <a:spcPts val="0"/>
              </a:spcAft>
              <a:buSzPts val="1400"/>
              <a:buChar char="●"/>
            </a:pPr>
            <a:r>
              <a:rPr lang="en"/>
              <a:t>Some tweets have </a:t>
            </a:r>
            <a:r>
              <a:rPr b="1" lang="en"/>
              <a:t>multiple labels </a:t>
            </a:r>
            <a:r>
              <a:rPr lang="en"/>
              <a:t>(contain more than 1 emoji)</a:t>
            </a:r>
            <a:endParaRPr/>
          </a:p>
          <a:p>
            <a:pPr indent="-317500" lvl="0" marL="457200" rtl="0" algn="l">
              <a:lnSpc>
                <a:spcPct val="100000"/>
              </a:lnSpc>
              <a:spcBef>
                <a:spcPts val="1000"/>
              </a:spcBef>
              <a:spcAft>
                <a:spcPts val="1000"/>
              </a:spcAft>
              <a:buSzPts val="1400"/>
              <a:buChar char="●"/>
            </a:pPr>
            <a:r>
              <a:rPr lang="en"/>
              <a:t>Some tweets are </a:t>
            </a:r>
            <a:r>
              <a:rPr b="1" lang="en"/>
              <a:t>quoted tweets</a:t>
            </a:r>
            <a:r>
              <a:rPr lang="en"/>
              <a:t>, they are identified by ‘_q’ at the end of the tweet id</a:t>
            </a:r>
            <a:endParaRPr/>
          </a:p>
        </p:txBody>
      </p:sp>
      <p:cxnSp>
        <p:nvCxnSpPr>
          <p:cNvPr id="942" name="Google Shape;942;p7"/>
          <p:cNvCxnSpPr/>
          <p:nvPr/>
        </p:nvCxnSpPr>
        <p:spPr>
          <a:xfrm rot="10800000">
            <a:off x="2687300" y="1828375"/>
            <a:ext cx="1163400" cy="886500"/>
          </a:xfrm>
          <a:prstGeom prst="straightConnector1">
            <a:avLst/>
          </a:prstGeom>
          <a:noFill/>
          <a:ln cap="flat" cmpd="sng" w="9525">
            <a:solidFill>
              <a:srgbClr val="5F8195"/>
            </a:solidFill>
            <a:prstDash val="solid"/>
            <a:round/>
            <a:headEnd len="sm" w="sm" type="none"/>
            <a:tailEnd len="med" w="med" type="triangle"/>
          </a:ln>
        </p:spPr>
      </p:cxnSp>
      <p:cxnSp>
        <p:nvCxnSpPr>
          <p:cNvPr id="943" name="Google Shape;943;p7"/>
          <p:cNvCxnSpPr/>
          <p:nvPr/>
        </p:nvCxnSpPr>
        <p:spPr>
          <a:xfrm flipH="1">
            <a:off x="2687150" y="3499800"/>
            <a:ext cx="1228200" cy="978900"/>
          </a:xfrm>
          <a:prstGeom prst="straightConnector1">
            <a:avLst/>
          </a:prstGeom>
          <a:noFill/>
          <a:ln cap="flat" cmpd="sng" w="9525">
            <a:solidFill>
              <a:srgbClr val="5F8195"/>
            </a:solidFill>
            <a:prstDash val="solid"/>
            <a:round/>
            <a:headEnd len="sm" w="sm" type="none"/>
            <a:tailEnd len="med" w="med" type="triangle"/>
          </a:ln>
        </p:spPr>
      </p:cxnSp>
      <p:sp>
        <p:nvSpPr>
          <p:cNvPr id="944" name="Google Shape;944;p7"/>
          <p:cNvSpPr/>
          <p:nvPr/>
        </p:nvSpPr>
        <p:spPr>
          <a:xfrm>
            <a:off x="953950" y="1754625"/>
            <a:ext cx="1726800" cy="110700"/>
          </a:xfrm>
          <a:prstGeom prst="roundRect">
            <a:avLst>
              <a:gd fmla="val 16667" name="adj"/>
            </a:avLst>
          </a:prstGeom>
          <a:solidFill>
            <a:srgbClr val="FFECC7">
              <a:alpha val="26666"/>
            </a:srgbClr>
          </a:solidFill>
          <a:ln cap="flat" cmpd="sng" w="9525">
            <a:solidFill>
              <a:srgbClr val="9CB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
          <p:cNvSpPr/>
          <p:nvPr/>
        </p:nvSpPr>
        <p:spPr>
          <a:xfrm>
            <a:off x="953950" y="4418750"/>
            <a:ext cx="1726800" cy="110700"/>
          </a:xfrm>
          <a:prstGeom prst="roundRect">
            <a:avLst>
              <a:gd fmla="val 16667" name="adj"/>
            </a:avLst>
          </a:prstGeom>
          <a:solidFill>
            <a:srgbClr val="FFECC7">
              <a:alpha val="26666"/>
            </a:srgbClr>
          </a:solidFill>
          <a:ln cap="flat" cmpd="sng" w="9525">
            <a:solidFill>
              <a:srgbClr val="9CB0C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9" name="Shape 949"/>
        <p:cNvGrpSpPr/>
        <p:nvPr/>
      </p:nvGrpSpPr>
      <p:grpSpPr>
        <a:xfrm>
          <a:off x="0" y="0"/>
          <a:ext cx="0" cy="0"/>
          <a:chOff x="0" y="0"/>
          <a:chExt cx="0" cy="0"/>
        </a:xfrm>
      </p:grpSpPr>
      <p:grpSp>
        <p:nvGrpSpPr>
          <p:cNvPr id="950" name="Google Shape;950;p8"/>
          <p:cNvGrpSpPr/>
          <p:nvPr/>
        </p:nvGrpSpPr>
        <p:grpSpPr>
          <a:xfrm>
            <a:off x="0" y="0"/>
            <a:ext cx="9144000" cy="5143500"/>
            <a:chOff x="0" y="0"/>
            <a:chExt cx="9144000" cy="5143500"/>
          </a:xfrm>
        </p:grpSpPr>
        <p:sp>
          <p:nvSpPr>
            <p:cNvPr id="951" name="Google Shape;951;p8"/>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8"/>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53" name="Google Shape;953;p8"/>
          <p:cNvPicPr preferRelativeResize="0"/>
          <p:nvPr/>
        </p:nvPicPr>
        <p:blipFill rotWithShape="1">
          <a:blip r:embed="rId3">
            <a:alphaModFix/>
          </a:blip>
          <a:srcRect b="0" l="0" r="0" t="0"/>
          <a:stretch/>
        </p:blipFill>
        <p:spPr>
          <a:xfrm flipH="1" rot="-491398">
            <a:off x="7174746" y="4118362"/>
            <a:ext cx="508163" cy="409500"/>
          </a:xfrm>
          <a:prstGeom prst="rect">
            <a:avLst/>
          </a:prstGeom>
          <a:noFill/>
          <a:ln>
            <a:noFill/>
          </a:ln>
          <a:effectLst>
            <a:outerShdw blurRad="400050" rotWithShape="0" algn="bl" dir="5400000" dist="19050">
              <a:schemeClr val="dk1">
                <a:alpha val="28627"/>
              </a:schemeClr>
            </a:outerShdw>
          </a:effectLst>
        </p:spPr>
      </p:pic>
      <p:pic>
        <p:nvPicPr>
          <p:cNvPr id="954" name="Google Shape;954;p8"/>
          <p:cNvPicPr preferRelativeResize="0"/>
          <p:nvPr/>
        </p:nvPicPr>
        <p:blipFill rotWithShape="1">
          <a:blip r:embed="rId3">
            <a:alphaModFix/>
          </a:blip>
          <a:srcRect b="0" l="0" r="0" t="0"/>
          <a:stretch/>
        </p:blipFill>
        <p:spPr>
          <a:xfrm flipH="1" rot="205801">
            <a:off x="6218466" y="2181585"/>
            <a:ext cx="1127391" cy="908477"/>
          </a:xfrm>
          <a:prstGeom prst="rect">
            <a:avLst/>
          </a:prstGeom>
          <a:noFill/>
          <a:ln>
            <a:noFill/>
          </a:ln>
          <a:effectLst>
            <a:outerShdw blurRad="400050" rotWithShape="0" algn="bl" dir="5400000" dist="19050">
              <a:schemeClr val="dk1">
                <a:alpha val="28627"/>
              </a:schemeClr>
            </a:outerShdw>
          </a:effectLst>
        </p:spPr>
      </p:pic>
      <p:pic>
        <p:nvPicPr>
          <p:cNvPr id="955" name="Google Shape;955;p8"/>
          <p:cNvPicPr preferRelativeResize="0"/>
          <p:nvPr/>
        </p:nvPicPr>
        <p:blipFill rotWithShape="1">
          <a:blip r:embed="rId4">
            <a:alphaModFix/>
          </a:blip>
          <a:srcRect b="0" l="0" r="0" t="0"/>
          <a:stretch/>
        </p:blipFill>
        <p:spPr>
          <a:xfrm rot="-2700000">
            <a:off x="7222212" y="2865330"/>
            <a:ext cx="1236130" cy="1236128"/>
          </a:xfrm>
          <a:prstGeom prst="rect">
            <a:avLst/>
          </a:prstGeom>
          <a:noFill/>
          <a:ln>
            <a:noFill/>
          </a:ln>
          <a:effectLst>
            <a:outerShdw blurRad="400050" rotWithShape="0" algn="bl" dir="5400000" dist="19050">
              <a:schemeClr val="dk1">
                <a:alpha val="28627"/>
              </a:schemeClr>
            </a:outerShdw>
          </a:effectLst>
        </p:spPr>
      </p:pic>
      <p:sp>
        <p:nvSpPr>
          <p:cNvPr id="956" name="Google Shape;956;p8"/>
          <p:cNvSpPr/>
          <p:nvPr/>
        </p:nvSpPr>
        <p:spPr>
          <a:xfrm>
            <a:off x="720000" y="1452150"/>
            <a:ext cx="5348700" cy="2717700"/>
          </a:xfrm>
          <a:prstGeom prst="roundRect">
            <a:avLst>
              <a:gd fmla="val 10634" name="adj"/>
            </a:avLst>
          </a:prstGeom>
          <a:solidFill>
            <a:schemeClr val="lt1"/>
          </a:solidFill>
          <a:ln>
            <a:noFill/>
          </a:ln>
          <a:effectLst>
            <a:outerShdw blurRad="11430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300"/>
              <a:buNone/>
            </a:pPr>
            <a:r>
              <a:rPr lang="en"/>
              <a:t>Data Cleaning 🧹</a:t>
            </a:r>
            <a:endParaRPr/>
          </a:p>
        </p:txBody>
      </p:sp>
      <p:sp>
        <p:nvSpPr>
          <p:cNvPr id="958" name="Google Shape;958;p8"/>
          <p:cNvSpPr txBox="1"/>
          <p:nvPr>
            <p:ph idx="1" type="subTitle"/>
          </p:nvPr>
        </p:nvSpPr>
        <p:spPr>
          <a:xfrm>
            <a:off x="1048600" y="1759050"/>
            <a:ext cx="4499700" cy="2103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accent3"/>
              </a:buClr>
              <a:buSzPts val="1600"/>
              <a:buAutoNum type="arabicPeriod"/>
            </a:pPr>
            <a:r>
              <a:rPr lang="en"/>
              <a:t>Remove tweets that have multiple distinct annotations </a:t>
            </a:r>
            <a:endParaRPr/>
          </a:p>
          <a:p>
            <a:pPr indent="0" lvl="0" marL="457200" rtl="0" algn="l">
              <a:lnSpc>
                <a:spcPct val="100000"/>
              </a:lnSpc>
              <a:spcBef>
                <a:spcPts val="0"/>
              </a:spcBef>
              <a:spcAft>
                <a:spcPts val="0"/>
              </a:spcAft>
              <a:buSzPts val="1400"/>
              <a:buNone/>
            </a:pPr>
            <a:r>
              <a:rPr lang="en"/>
              <a:t>eg.[⏰🐷✈️] → When pigs fly</a:t>
            </a:r>
            <a:endParaRPr/>
          </a:p>
          <a:p>
            <a:pPr indent="0" lvl="0" marL="0" rtl="0" algn="l">
              <a:lnSpc>
                <a:spcPct val="100000"/>
              </a:lnSpc>
              <a:spcBef>
                <a:spcPts val="0"/>
              </a:spcBef>
              <a:spcAft>
                <a:spcPts val="0"/>
              </a:spcAft>
              <a:buSzPts val="1400"/>
              <a:buNone/>
            </a:pPr>
            <a:r>
              <a:t/>
            </a:r>
            <a:endParaRPr/>
          </a:p>
          <a:p>
            <a:pPr indent="-330200" lvl="0" marL="457200" rtl="0" algn="l">
              <a:lnSpc>
                <a:spcPct val="100000"/>
              </a:lnSpc>
              <a:spcBef>
                <a:spcPts val="0"/>
              </a:spcBef>
              <a:spcAft>
                <a:spcPts val="0"/>
              </a:spcAft>
              <a:buClr>
                <a:schemeClr val="accent3"/>
              </a:buClr>
              <a:buSzPts val="1600"/>
              <a:buAutoNum type="arabicPeriod"/>
            </a:pPr>
            <a:r>
              <a:rPr lang="en"/>
              <a:t>Remove quoted tweets</a:t>
            </a:r>
            <a:endParaRPr/>
          </a:p>
          <a:p>
            <a:pPr indent="0" lvl="0" marL="0" rtl="0" algn="l">
              <a:lnSpc>
                <a:spcPct val="100000"/>
              </a:lnSpc>
              <a:spcBef>
                <a:spcPts val="0"/>
              </a:spcBef>
              <a:spcAft>
                <a:spcPts val="0"/>
              </a:spcAft>
              <a:buSzPts val="1400"/>
              <a:buNone/>
            </a:pPr>
            <a:r>
              <a:t/>
            </a:r>
            <a:endParaRPr/>
          </a:p>
          <a:p>
            <a:pPr indent="-330200" lvl="0" marL="457200" rtl="0" algn="l">
              <a:lnSpc>
                <a:spcPct val="100000"/>
              </a:lnSpc>
              <a:spcBef>
                <a:spcPts val="0"/>
              </a:spcBef>
              <a:spcAft>
                <a:spcPts val="0"/>
              </a:spcAft>
              <a:buClr>
                <a:schemeClr val="accent3"/>
              </a:buClr>
              <a:buSzPts val="1600"/>
              <a:buAutoNum type="arabicPeriod"/>
            </a:pPr>
            <a:r>
              <a:rPr lang="en"/>
              <a:t>Drop emojis that are not used in all 3 dataset split (train, test, validation)</a:t>
            </a:r>
            <a:endParaRPr/>
          </a:p>
        </p:txBody>
      </p:sp>
      <p:pic>
        <p:nvPicPr>
          <p:cNvPr id="959" name="Google Shape;959;p8"/>
          <p:cNvPicPr preferRelativeResize="0"/>
          <p:nvPr/>
        </p:nvPicPr>
        <p:blipFill rotWithShape="1">
          <a:blip r:embed="rId5">
            <a:alphaModFix/>
          </a:blip>
          <a:srcRect b="0" l="0" r="0" t="0"/>
          <a:stretch/>
        </p:blipFill>
        <p:spPr>
          <a:xfrm rot="1246242">
            <a:off x="5615405" y="2982356"/>
            <a:ext cx="1705040" cy="1710886"/>
          </a:xfrm>
          <a:prstGeom prst="rect">
            <a:avLst/>
          </a:prstGeom>
          <a:noFill/>
          <a:ln>
            <a:noFill/>
          </a:ln>
          <a:effectLst>
            <a:outerShdw blurRad="400050" rotWithShape="0" algn="bl" dir="5400000" dist="19050">
              <a:srgbClr val="000000">
                <a:alpha val="24705"/>
              </a:srgbClr>
            </a:outerShdw>
          </a:effectLst>
        </p:spPr>
      </p:pic>
      <p:pic>
        <p:nvPicPr>
          <p:cNvPr id="960" name="Google Shape;960;p8"/>
          <p:cNvPicPr preferRelativeResize="0"/>
          <p:nvPr/>
        </p:nvPicPr>
        <p:blipFill rotWithShape="1">
          <a:blip r:embed="rId6">
            <a:alphaModFix/>
          </a:blip>
          <a:srcRect b="0" l="0" r="0" t="0"/>
          <a:stretch/>
        </p:blipFill>
        <p:spPr>
          <a:xfrm>
            <a:off x="6906375" y="1312675"/>
            <a:ext cx="1578450" cy="1578450"/>
          </a:xfrm>
          <a:prstGeom prst="rect">
            <a:avLst/>
          </a:prstGeom>
          <a:noFill/>
          <a:ln>
            <a:noFill/>
          </a:ln>
          <a:effectLst>
            <a:outerShdw blurRad="400050" rotWithShape="0" algn="bl" dir="5400000" dist="19050">
              <a:schemeClr val="dk1">
                <a:alpha val="28627"/>
              </a:schemeClr>
            </a:outerShdw>
          </a:effectLst>
        </p:spPr>
      </p:pic>
      <p:pic>
        <p:nvPicPr>
          <p:cNvPr id="961" name="Google Shape;961;p8"/>
          <p:cNvPicPr preferRelativeResize="0"/>
          <p:nvPr/>
        </p:nvPicPr>
        <p:blipFill rotWithShape="1">
          <a:blip r:embed="rId3">
            <a:alphaModFix/>
          </a:blip>
          <a:srcRect b="0" l="0" r="0" t="0"/>
          <a:stretch/>
        </p:blipFill>
        <p:spPr>
          <a:xfrm flipH="1" rot="1339895">
            <a:off x="7907477" y="902679"/>
            <a:ext cx="599969" cy="483491"/>
          </a:xfrm>
          <a:prstGeom prst="rect">
            <a:avLst/>
          </a:prstGeom>
          <a:noFill/>
          <a:ln>
            <a:noFill/>
          </a:ln>
          <a:effectLst>
            <a:outerShdw blurRad="400050" rotWithShape="0" algn="bl" dir="5400000" dist="19050">
              <a:schemeClr val="dk1">
                <a:alpha val="28627"/>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65" name="Shape 965"/>
        <p:cNvGrpSpPr/>
        <p:nvPr/>
      </p:nvGrpSpPr>
      <p:grpSpPr>
        <a:xfrm>
          <a:off x="0" y="0"/>
          <a:ext cx="0" cy="0"/>
          <a:chOff x="0" y="0"/>
          <a:chExt cx="0" cy="0"/>
        </a:xfrm>
      </p:grpSpPr>
      <p:grpSp>
        <p:nvGrpSpPr>
          <p:cNvPr id="966" name="Google Shape;966;p9"/>
          <p:cNvGrpSpPr/>
          <p:nvPr/>
        </p:nvGrpSpPr>
        <p:grpSpPr>
          <a:xfrm>
            <a:off x="0" y="0"/>
            <a:ext cx="9144000" cy="5143500"/>
            <a:chOff x="0" y="0"/>
            <a:chExt cx="9144000" cy="5143500"/>
          </a:xfrm>
        </p:grpSpPr>
        <p:sp>
          <p:nvSpPr>
            <p:cNvPr id="967" name="Google Shape;967;p9"/>
            <p:cNvSpPr/>
            <p:nvPr/>
          </p:nvSpPr>
          <p:spPr>
            <a:xfrm>
              <a:off x="0" y="0"/>
              <a:ext cx="9144000" cy="5143500"/>
            </a:xfrm>
            <a:prstGeom prst="rect">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9"/>
            <p:cNvSpPr/>
            <p:nvPr/>
          </p:nvSpPr>
          <p:spPr>
            <a:xfrm>
              <a:off x="128850" y="140100"/>
              <a:ext cx="8886300" cy="4863300"/>
            </a:xfrm>
            <a:prstGeom prst="roundRect">
              <a:avLst>
                <a:gd fmla="val 368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9" name="Google Shape;969;p9"/>
          <p:cNvSpPr txBox="1"/>
          <p:nvPr>
            <p:ph type="title"/>
          </p:nvPr>
        </p:nvSpPr>
        <p:spPr>
          <a:xfrm>
            <a:off x="3982825" y="1946858"/>
            <a:ext cx="4293900" cy="952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Data Retrieval and Pre-Processing</a:t>
            </a:r>
            <a:endParaRPr/>
          </a:p>
        </p:txBody>
      </p:sp>
      <p:sp>
        <p:nvSpPr>
          <p:cNvPr id="970" name="Google Shape;970;p9"/>
          <p:cNvSpPr txBox="1"/>
          <p:nvPr>
            <p:ph idx="2" type="title"/>
          </p:nvPr>
        </p:nvSpPr>
        <p:spPr>
          <a:xfrm>
            <a:off x="5125825" y="662635"/>
            <a:ext cx="31509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pic>
        <p:nvPicPr>
          <p:cNvPr id="971" name="Google Shape;971;p9"/>
          <p:cNvPicPr preferRelativeResize="0"/>
          <p:nvPr/>
        </p:nvPicPr>
        <p:blipFill rotWithShape="1">
          <a:blip r:embed="rId3">
            <a:alphaModFix/>
          </a:blip>
          <a:srcRect b="0" l="0" r="0" t="0"/>
          <a:stretch/>
        </p:blipFill>
        <p:spPr>
          <a:xfrm flipH="1" rot="1290483">
            <a:off x="1729453" y="2347106"/>
            <a:ext cx="836465" cy="674062"/>
          </a:xfrm>
          <a:prstGeom prst="rect">
            <a:avLst/>
          </a:prstGeom>
          <a:noFill/>
          <a:ln>
            <a:noFill/>
          </a:ln>
          <a:effectLst>
            <a:outerShdw blurRad="400050" rotWithShape="0" algn="bl" dir="5400000" dist="19050">
              <a:schemeClr val="dk1">
                <a:alpha val="28627"/>
              </a:schemeClr>
            </a:outerShdw>
          </a:effectLst>
        </p:spPr>
      </p:pic>
      <p:pic>
        <p:nvPicPr>
          <p:cNvPr id="972" name="Google Shape;972;p9"/>
          <p:cNvPicPr preferRelativeResize="0"/>
          <p:nvPr/>
        </p:nvPicPr>
        <p:blipFill rotWithShape="1">
          <a:blip r:embed="rId4">
            <a:alphaModFix/>
          </a:blip>
          <a:srcRect b="0" l="0" r="0" t="0"/>
          <a:stretch/>
        </p:blipFill>
        <p:spPr>
          <a:xfrm flipH="1" rot="-1503708">
            <a:off x="1421416" y="3033446"/>
            <a:ext cx="1009537" cy="1009533"/>
          </a:xfrm>
          <a:prstGeom prst="rect">
            <a:avLst/>
          </a:prstGeom>
          <a:noFill/>
          <a:ln>
            <a:noFill/>
          </a:ln>
          <a:effectLst>
            <a:outerShdw blurRad="400050" rotWithShape="0" algn="bl" dir="5400000" dist="19050">
              <a:schemeClr val="dk1">
                <a:alpha val="28627"/>
              </a:schemeClr>
            </a:outerShdw>
          </a:effectLst>
        </p:spPr>
      </p:pic>
      <p:pic>
        <p:nvPicPr>
          <p:cNvPr id="973" name="Google Shape;973;p9"/>
          <p:cNvPicPr preferRelativeResize="0"/>
          <p:nvPr/>
        </p:nvPicPr>
        <p:blipFill rotWithShape="1">
          <a:blip r:embed="rId3">
            <a:alphaModFix/>
          </a:blip>
          <a:srcRect b="0" l="0" r="0" t="0"/>
          <a:stretch/>
        </p:blipFill>
        <p:spPr>
          <a:xfrm flipH="1">
            <a:off x="948721" y="3783812"/>
            <a:ext cx="508163" cy="409500"/>
          </a:xfrm>
          <a:prstGeom prst="rect">
            <a:avLst/>
          </a:prstGeom>
          <a:noFill/>
          <a:ln>
            <a:noFill/>
          </a:ln>
          <a:effectLst>
            <a:outerShdw blurRad="400050" rotWithShape="0" algn="bl" dir="5400000" dist="19050">
              <a:schemeClr val="dk1">
                <a:alpha val="28627"/>
              </a:schemeClr>
            </a:outerShdw>
          </a:effectLst>
        </p:spPr>
      </p:pic>
      <p:pic>
        <p:nvPicPr>
          <p:cNvPr id="974" name="Google Shape;974;p9"/>
          <p:cNvPicPr preferRelativeResize="0"/>
          <p:nvPr/>
        </p:nvPicPr>
        <p:blipFill rotWithShape="1">
          <a:blip r:embed="rId5">
            <a:alphaModFix/>
          </a:blip>
          <a:srcRect b="0" l="0" r="0" t="0"/>
          <a:stretch/>
        </p:blipFill>
        <p:spPr>
          <a:xfrm flipH="1" rot="-872285">
            <a:off x="2093057" y="4231533"/>
            <a:ext cx="518806" cy="452456"/>
          </a:xfrm>
          <a:prstGeom prst="rect">
            <a:avLst/>
          </a:prstGeom>
          <a:noFill/>
          <a:ln>
            <a:noFill/>
          </a:ln>
          <a:effectLst>
            <a:outerShdw blurRad="400050" rotWithShape="0" algn="bl" dir="5400000" dist="19050">
              <a:schemeClr val="dk1">
                <a:alpha val="28627"/>
              </a:schemeClr>
            </a:outerShdw>
          </a:effectLst>
        </p:spPr>
      </p:pic>
      <p:pic>
        <p:nvPicPr>
          <p:cNvPr id="975" name="Google Shape;975;p9"/>
          <p:cNvPicPr preferRelativeResize="0"/>
          <p:nvPr/>
        </p:nvPicPr>
        <p:blipFill rotWithShape="1">
          <a:blip r:embed="rId5">
            <a:alphaModFix/>
          </a:blip>
          <a:srcRect b="0" l="0" r="0" t="0"/>
          <a:stretch/>
        </p:blipFill>
        <p:spPr>
          <a:xfrm flipH="1" rot="-2353076">
            <a:off x="1031608" y="2630207"/>
            <a:ext cx="518805" cy="452456"/>
          </a:xfrm>
          <a:prstGeom prst="rect">
            <a:avLst/>
          </a:prstGeom>
          <a:noFill/>
          <a:ln>
            <a:noFill/>
          </a:ln>
          <a:effectLst>
            <a:outerShdw blurRad="400050" rotWithShape="0" algn="bl" dir="5400000" dist="19050">
              <a:schemeClr val="dk1">
                <a:alpha val="28627"/>
              </a:schemeClr>
            </a:outerShdw>
          </a:effectLst>
        </p:spPr>
      </p:pic>
      <p:pic>
        <p:nvPicPr>
          <p:cNvPr id="976" name="Google Shape;976;p9"/>
          <p:cNvPicPr preferRelativeResize="0"/>
          <p:nvPr/>
        </p:nvPicPr>
        <p:blipFill rotWithShape="1">
          <a:blip r:embed="rId6">
            <a:alphaModFix/>
          </a:blip>
          <a:srcRect b="0" l="0" r="0" t="0"/>
          <a:stretch/>
        </p:blipFill>
        <p:spPr>
          <a:xfrm flipH="1" rot="2860823">
            <a:off x="701623" y="766466"/>
            <a:ext cx="1768067" cy="1768067"/>
          </a:xfrm>
          <a:prstGeom prst="rect">
            <a:avLst/>
          </a:prstGeom>
          <a:noFill/>
          <a:ln>
            <a:noFill/>
          </a:ln>
          <a:effectLst>
            <a:outerShdw blurRad="314325" rotWithShape="0" algn="bl" dir="5400000" dist="19050">
              <a:schemeClr val="dk1">
                <a:alpha val="36862"/>
              </a:scheme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Emoji Agency by Slidesgo">
  <a:themeElements>
    <a:clrScheme name="Simple Light">
      <a:dk1>
        <a:srgbClr val="0D0D0F"/>
      </a:dk1>
      <a:lt1>
        <a:srgbClr val="FFFFFF"/>
      </a:lt1>
      <a:dk2>
        <a:srgbClr val="0A2A88"/>
      </a:dk2>
      <a:lt2>
        <a:srgbClr val="FFCD59"/>
      </a:lt2>
      <a:accent1>
        <a:srgbClr val="FFECC7"/>
      </a:accent1>
      <a:accent2>
        <a:srgbClr val="097AE4"/>
      </a:accent2>
      <a:accent3>
        <a:srgbClr val="BF5500"/>
      </a:accent3>
      <a:accent4>
        <a:srgbClr val="E73A32"/>
      </a:accent4>
      <a:accent5>
        <a:srgbClr val="FFFFFF"/>
      </a:accent5>
      <a:accent6>
        <a:srgbClr val="FFFFFF"/>
      </a:accent6>
      <a:hlink>
        <a:srgbClr val="0D0D0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